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2" autoAdjust="0"/>
  </p:normalViewPr>
  <p:slideViewPr>
    <p:cSldViewPr snapToGrid="0" snapToObjects="1">
      <p:cViewPr varScale="1">
        <p:scale>
          <a:sx n="155" d="100"/>
          <a:sy n="155" d="100"/>
        </p:scale>
        <p:origin x="-96" y="-1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8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51190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Christine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Richie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Richie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Natalya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natalya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Christine - “Late in our process, we learned about one college that has successfully balanced both market and equity”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Christine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Christine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Natalya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Natalya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Hiroko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All</a:t>
            </a:r>
            <a:endParaRPr lang="e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Christine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Daniel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Daniel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Hiroko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Hiroko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Richie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Richie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599" cy="1300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Guilford College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453125"/>
            <a:ext cx="8520600" cy="2211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Faculty Salary Formula Sub-committee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of the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2015-16 Compensation Committee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May 6, 2016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980000"/>
                </a:solidFill>
              </a:rPr>
              <a:t>Market Factors by Discipline* - </a:t>
            </a:r>
            <a:r>
              <a:rPr lang="en" i="1" dirty="0">
                <a:solidFill>
                  <a:srgbClr val="980000"/>
                </a:solidFill>
              </a:rPr>
              <a:t>Example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205150" y="1017725"/>
            <a:ext cx="8520600" cy="372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716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</a:rPr>
              <a:t>                     </a:t>
            </a:r>
            <a:r>
              <a:rPr lang="en" sz="1400" b="1" dirty="0" smtClean="0">
                <a:solidFill>
                  <a:srgbClr val="000000"/>
                </a:solidFill>
              </a:rPr>
              <a:t>Market </a:t>
            </a:r>
            <a:r>
              <a:rPr lang="en" sz="1400" b="1" dirty="0">
                <a:solidFill>
                  <a:srgbClr val="000000"/>
                </a:solidFill>
              </a:rPr>
              <a:t>Factor = $15,000</a:t>
            </a:r>
            <a:r>
              <a:rPr lang="en" sz="1000" b="1" dirty="0">
                <a:solidFill>
                  <a:srgbClr val="000000"/>
                </a:solidFill>
              </a:rPr>
              <a:t>				</a:t>
            </a:r>
            <a:endParaRPr lang="en-US" sz="1000" b="1" dirty="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000000"/>
              </a:solidFill>
            </a:endParaRPr>
          </a:p>
          <a:p>
            <a:pPr marL="457200">
              <a:spcAft>
                <a:spcPts val="0"/>
              </a:spcAft>
            </a:pPr>
            <a:r>
              <a:rPr lang="en" sz="1300" b="1" u="sng" dirty="0">
                <a:solidFill>
                  <a:srgbClr val="000000"/>
                </a:solidFill>
              </a:rPr>
              <a:t>Disciplines:		% Market Factor		Added to Base Salary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 smtClean="0">
              <a:solidFill>
                <a:srgbClr val="000000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 smtClean="0">
                <a:solidFill>
                  <a:srgbClr val="000000"/>
                </a:solidFill>
              </a:rPr>
              <a:t>Humanities</a:t>
            </a:r>
            <a:r>
              <a:rPr lang="en" sz="1300" dirty="0">
                <a:solidFill>
                  <a:srgbClr val="000000"/>
                </a:solidFill>
              </a:rPr>
              <a:t>/ Social Sciences/ Education 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rgbClr val="000000"/>
                </a:solidFill>
              </a:rPr>
              <a:t>Arts  / Peace Studies / etc.		</a:t>
            </a:r>
            <a:r>
              <a:rPr lang="en-US" sz="1300" dirty="0" smtClean="0">
                <a:solidFill>
                  <a:srgbClr val="000000"/>
                </a:solidFill>
              </a:rPr>
              <a:t>	  </a:t>
            </a:r>
            <a:r>
              <a:rPr lang="en" sz="1300" b="1" dirty="0" smtClean="0">
                <a:solidFill>
                  <a:srgbClr val="000000"/>
                </a:solidFill>
              </a:rPr>
              <a:t> </a:t>
            </a:r>
            <a:r>
              <a:rPr lang="en" sz="1300" b="1" dirty="0">
                <a:solidFill>
                  <a:srgbClr val="000000"/>
                </a:solidFill>
              </a:rPr>
              <a:t>0%		</a:t>
            </a:r>
            <a:r>
              <a:rPr lang="en" sz="1300" b="1" dirty="0" smtClean="0">
                <a:solidFill>
                  <a:srgbClr val="000000"/>
                </a:solidFill>
              </a:rPr>
              <a:t>$       </a:t>
            </a:r>
            <a:r>
              <a:rPr lang="en" sz="1300" b="1" dirty="0">
                <a:solidFill>
                  <a:srgbClr val="000000"/>
                </a:solidFill>
              </a:rPr>
              <a:t>0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rgbClr val="000000"/>
                </a:solidFill>
              </a:rPr>
              <a:t>	</a:t>
            </a:r>
          </a:p>
          <a:p>
            <a:pPr marL="4572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</a:rPr>
              <a:t>Criminal Justice/ Geology / Some Foreign Languages / </a:t>
            </a:r>
          </a:p>
          <a:p>
            <a:pPr marL="45720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</a:rPr>
              <a:t>Some subdisciplines in Math / Economics, etc.</a:t>
            </a:r>
            <a:r>
              <a:rPr lang="en" sz="1300" dirty="0">
                <a:solidFill>
                  <a:schemeClr val="dk1"/>
                </a:solidFill>
              </a:rPr>
              <a:t>	</a:t>
            </a:r>
            <a:r>
              <a:rPr lang="en-US" sz="1300" dirty="0" smtClean="0">
                <a:solidFill>
                  <a:schemeClr val="dk1"/>
                </a:solidFill>
              </a:rPr>
              <a:t>  </a:t>
            </a:r>
            <a:r>
              <a:rPr lang="en" sz="1300" b="1" dirty="0" smtClean="0">
                <a:solidFill>
                  <a:schemeClr val="dk1"/>
                </a:solidFill>
              </a:rPr>
              <a:t>35</a:t>
            </a:r>
            <a:r>
              <a:rPr lang="en" sz="1300" b="1" dirty="0">
                <a:solidFill>
                  <a:schemeClr val="dk1"/>
                </a:solidFill>
              </a:rPr>
              <a:t>%		$ 5,250</a:t>
            </a:r>
          </a:p>
          <a:p>
            <a:pPr marL="0" lvl="0" indent="-69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4615"/>
              <a:buFont typeface="Arial"/>
              <a:buNone/>
            </a:pPr>
            <a:endParaRPr sz="1300" dirty="0">
              <a:solidFill>
                <a:schemeClr val="dk1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</a:rPr>
              <a:t>Chemistry / Health Sciences 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  <a:highlight>
                  <a:srgbClr val="FFFFFF"/>
                </a:highlight>
              </a:rPr>
              <a:t>Sport Sciences, etc. 		</a:t>
            </a:r>
            <a:r>
              <a:rPr lang="en" sz="1300" dirty="0">
                <a:solidFill>
                  <a:schemeClr val="dk1"/>
                </a:solidFill>
              </a:rPr>
              <a:t>	</a:t>
            </a:r>
            <a:r>
              <a:rPr lang="en-US" sz="1300" dirty="0" smtClean="0">
                <a:solidFill>
                  <a:schemeClr val="dk1"/>
                </a:solidFill>
              </a:rPr>
              <a:t>  </a:t>
            </a:r>
            <a:r>
              <a:rPr lang="en" sz="1300" b="1" dirty="0" smtClean="0">
                <a:solidFill>
                  <a:schemeClr val="dk1"/>
                </a:solidFill>
              </a:rPr>
              <a:t>50</a:t>
            </a:r>
            <a:r>
              <a:rPr lang="en" sz="1300" b="1" dirty="0">
                <a:solidFill>
                  <a:schemeClr val="dk1"/>
                </a:solidFill>
              </a:rPr>
              <a:t>%		</a:t>
            </a:r>
            <a:r>
              <a:rPr lang="en" sz="1300" b="1" dirty="0" smtClean="0">
                <a:solidFill>
                  <a:schemeClr val="dk1"/>
                </a:solidFill>
              </a:rPr>
              <a:t>$ </a:t>
            </a:r>
            <a:r>
              <a:rPr lang="en" sz="1300" b="1" dirty="0">
                <a:solidFill>
                  <a:schemeClr val="dk1"/>
                </a:solidFill>
              </a:rPr>
              <a:t>7,500</a:t>
            </a:r>
          </a:p>
          <a:p>
            <a:pPr lvl="0" algn="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000000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rgbClr val="000000"/>
                </a:solidFill>
              </a:rPr>
              <a:t>Business Management			</a:t>
            </a:r>
            <a:r>
              <a:rPr lang="en-US" sz="1300" dirty="0" smtClean="0">
                <a:solidFill>
                  <a:srgbClr val="000000"/>
                </a:solidFill>
              </a:rPr>
              <a:t>  </a:t>
            </a:r>
            <a:r>
              <a:rPr lang="en" sz="1300" b="1" dirty="0" smtClean="0">
                <a:solidFill>
                  <a:srgbClr val="000000"/>
                </a:solidFill>
              </a:rPr>
              <a:t>70</a:t>
            </a:r>
            <a:r>
              <a:rPr lang="en" sz="1300" b="1" dirty="0">
                <a:solidFill>
                  <a:srgbClr val="000000"/>
                </a:solidFill>
              </a:rPr>
              <a:t>%		$10,500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rgbClr val="000000"/>
                </a:solidFill>
              </a:rPr>
              <a:t>Accounting, Computer Science, Network Security	 </a:t>
            </a:r>
            <a:r>
              <a:rPr lang="en" sz="1300" b="1" dirty="0" smtClean="0">
                <a:solidFill>
                  <a:srgbClr val="000000"/>
                </a:solidFill>
              </a:rPr>
              <a:t>100</a:t>
            </a:r>
            <a:r>
              <a:rPr lang="en" sz="1300" b="1" dirty="0">
                <a:solidFill>
                  <a:srgbClr val="000000"/>
                </a:solidFill>
              </a:rPr>
              <a:t>%		</a:t>
            </a:r>
            <a:r>
              <a:rPr lang="en" sz="1300" b="1" dirty="0" smtClean="0">
                <a:solidFill>
                  <a:srgbClr val="000000"/>
                </a:solidFill>
              </a:rPr>
              <a:t>$</a:t>
            </a:r>
            <a:r>
              <a:rPr lang="en" sz="1300" b="1" dirty="0">
                <a:solidFill>
                  <a:srgbClr val="000000"/>
                </a:solidFill>
              </a:rPr>
              <a:t>15,000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980000"/>
                </a:solidFill>
              </a:rPr>
              <a:t>Crediting Prior Experience* Example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Years of credited experience =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1419475" y="2174300"/>
            <a:ext cx="6784200" cy="24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100%      College teaching, full-time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  75%      Related professional experience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 60%      High School / other FT teaching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 40%      Teaching Assistant/Graduate Assistant teaching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43525" y="4742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Example #1: Target Salary Calculations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046950"/>
            <a:ext cx="8520600" cy="365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1" u="sng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u="sng">
                <a:solidFill>
                  <a:schemeClr val="dk1"/>
                </a:solidFill>
              </a:rPr>
              <a:t>Sarah</a:t>
            </a:r>
            <a:r>
              <a:rPr lang="en" b="1">
                <a:solidFill>
                  <a:schemeClr val="dk1"/>
                </a:solidFill>
              </a:rPr>
              <a:t> </a:t>
            </a:r>
            <a:r>
              <a:rPr lang="en" sz="1200" b="1">
                <a:solidFill>
                  <a:schemeClr val="dk1"/>
                </a:solidFill>
              </a:rPr>
              <a:t>                                                                                                                                                          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200" b="1">
                <a:solidFill>
                  <a:schemeClr val="dk1"/>
                </a:solidFill>
              </a:rPr>
              <a:t> </a:t>
            </a:r>
            <a:r>
              <a:rPr lang="en" sz="1400">
                <a:solidFill>
                  <a:schemeClr val="dk1"/>
                </a:solidFill>
              </a:rPr>
              <a:t>Second year as Assistant Professor in Guilford's Chemistry Department.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Came to Guilford with:</a:t>
            </a:r>
          </a:p>
          <a:p>
            <a:pPr marL="1371600" lvl="0" indent="-304800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</a:pPr>
            <a:r>
              <a:rPr lang="en" sz="1200">
                <a:solidFill>
                  <a:schemeClr val="dk1"/>
                </a:solidFill>
              </a:rPr>
              <a:t>2 years of high school teaching </a:t>
            </a:r>
          </a:p>
          <a:p>
            <a:pPr marL="1371600" lvl="0" indent="-304800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</a:pPr>
            <a:r>
              <a:rPr lang="en" sz="1200">
                <a:solidFill>
                  <a:schemeClr val="dk1"/>
                </a:solidFill>
              </a:rPr>
              <a:t>3 years of Graduate Assistant teaching during her doctoral program at a research university</a:t>
            </a:r>
          </a:p>
          <a:p>
            <a:pPr marL="1371600" lvl="0" indent="-304800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</a:pPr>
            <a:r>
              <a:rPr lang="en" sz="1200">
                <a:solidFill>
                  <a:schemeClr val="dk1"/>
                </a:solidFill>
              </a:rPr>
              <a:t>4 years as research chemist </a:t>
            </a:r>
          </a:p>
          <a:p>
            <a:pPr marL="1371600" lvl="0" indent="-304800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ct val="100000"/>
            </a:pPr>
            <a:r>
              <a:rPr lang="en" sz="1200">
                <a:solidFill>
                  <a:schemeClr val="dk1"/>
                </a:solidFill>
              </a:rPr>
              <a:t>1 year as a professional journalist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200" b="1" u="sng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 b="1" u="sng">
              <a:solidFill>
                <a:schemeClr val="dk1"/>
              </a:solidFill>
            </a:endParaRPr>
          </a:p>
        </p:txBody>
      </p:sp>
      <p:sp>
        <p:nvSpPr>
          <p:cNvPr id="144" name="Shape 144"/>
          <p:cNvSpPr txBox="1"/>
          <p:nvPr/>
        </p:nvSpPr>
        <p:spPr>
          <a:xfrm>
            <a:off x="8944425" y="4373300"/>
            <a:ext cx="9115800" cy="10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0650" y="3397075"/>
            <a:ext cx="742950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Example #2: Target Salary Calculations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0155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b="1" u="sng">
                <a:solidFill>
                  <a:schemeClr val="dk1"/>
                </a:solidFill>
              </a:rPr>
              <a:t>Donald</a:t>
            </a:r>
            <a:r>
              <a:rPr lang="en" b="1">
                <a:solidFill>
                  <a:schemeClr val="dk1"/>
                </a:solidFill>
              </a:rPr>
              <a:t>  </a:t>
            </a:r>
            <a:r>
              <a:rPr lang="en" sz="1200" b="1">
                <a:solidFill>
                  <a:schemeClr val="dk1"/>
                </a:solidFill>
              </a:rPr>
              <a:t>                                                                                                                                                            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I</a:t>
            </a:r>
            <a:r>
              <a:rPr lang="en" sz="1400">
                <a:solidFill>
                  <a:schemeClr val="dk1"/>
                </a:solidFill>
              </a:rPr>
              <a:t>n his 4th year as Associate Professor of English (6 years as Assistant Professor).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Came to Guilford with:</a:t>
            </a:r>
          </a:p>
          <a:p>
            <a:pPr marL="1371600" lvl="0" indent="-3048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" sz="1200">
                <a:solidFill>
                  <a:schemeClr val="dk1"/>
                </a:solidFill>
              </a:rPr>
              <a:t>3 years teaching one course per semester in graduate school. He was responsible for developing the syllabus, doing his own grading, advising students and serving on committees. </a:t>
            </a:r>
          </a:p>
          <a:p>
            <a:pPr marL="1371600" lvl="0" indent="-3048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" sz="1200">
                <a:solidFill>
                  <a:schemeClr val="dk1"/>
                </a:solidFill>
              </a:rPr>
              <a:t>5 years teaching English full-time at community college before starting his doctoral program.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7137" y="3314775"/>
            <a:ext cx="7219950" cy="10096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000"/>
          </a:p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980000"/>
                </a:solidFill>
              </a:rPr>
              <a:t>Then this happened….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The Dickinson College Salary Model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chemeClr val="dk1"/>
                </a:solidFill>
              </a:rPr>
              <a:t>The Values</a:t>
            </a:r>
            <a:r>
              <a:rPr lang="en" b="1">
                <a:solidFill>
                  <a:schemeClr val="dk1"/>
                </a:solidFill>
              </a:rPr>
              <a:t> reflected in the Dickinson College salary model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b="1">
                <a:solidFill>
                  <a:schemeClr val="dk1"/>
                </a:solidFill>
              </a:rPr>
              <a:t>closely align with Guilford College values.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All faculty are paid on the same basis, regardless of discipline [mostly]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Faculty are involved in the setting of parameters and considering exceptions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chemeClr val="dk1"/>
                </a:solidFill>
              </a:rPr>
              <a:t>Our Goal </a:t>
            </a:r>
            <a:r>
              <a:rPr lang="en" b="1">
                <a:solidFill>
                  <a:schemeClr val="dk1"/>
                </a:solidFill>
              </a:rPr>
              <a:t>is to pay all faculty based on the same criteria.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Why would we not do this immediately?</a:t>
            </a: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dirty="0"/>
              <a:t>Dickinson pays all faculty very </a:t>
            </a:r>
            <a:r>
              <a:rPr lang="en" dirty="0" smtClean="0"/>
              <a:t>well</a:t>
            </a:r>
            <a:endParaRPr lang="en-US" dirty="0" smtClean="0"/>
          </a:p>
          <a:p>
            <a:pPr marL="514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" sz="1400" dirty="0" smtClean="0"/>
              <a:t>85-90</a:t>
            </a:r>
            <a:r>
              <a:rPr lang="en" sz="1400" dirty="0"/>
              <a:t>% percentile of AAUP salaries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 dirty="0"/>
              <a:t>They’ve been doing this for over 40 years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 dirty="0"/>
              <a:t>There is an option for $5k for market pressure in 3 specific disciplines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lvl="0">
              <a:spcBef>
                <a:spcPts val="0"/>
              </a:spcBef>
              <a:buNone/>
            </a:pPr>
            <a:r>
              <a:rPr lang="en" b="1" i="1" dirty="0">
                <a:solidFill>
                  <a:srgbClr val="980000"/>
                </a:solidFill>
              </a:rPr>
              <a:t>We have to start somewhere…..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“Phase Out Market Factor Over Time”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/>
              <a:t>Reduce Market Factor incrementally each year, as </a:t>
            </a:r>
            <a:r>
              <a:rPr lang="en-US" sz="2400" dirty="0" smtClean="0"/>
              <a:t>we move all </a:t>
            </a:r>
            <a:r>
              <a:rPr lang="en" sz="2400" dirty="0" smtClean="0"/>
              <a:t>salaries</a:t>
            </a:r>
            <a:r>
              <a:rPr lang="en-US" sz="2400" dirty="0" smtClean="0"/>
              <a:t> toward their targets</a:t>
            </a:r>
            <a:r>
              <a:rPr lang="en" sz="2400" dirty="0" smtClean="0"/>
              <a:t>.</a:t>
            </a:r>
            <a:endParaRPr lang="en" sz="2400" dirty="0"/>
          </a:p>
          <a:p>
            <a:pPr lvl="0" rtl="0">
              <a:spcBef>
                <a:spcPts val="0"/>
              </a:spcBef>
              <a:buNone/>
            </a:pPr>
            <a:endParaRPr sz="600" dirty="0"/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 dirty="0"/>
              <a:t>Set a goal to eliminate the market factor within 6-8 years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“Phase Out Market Factor Over Time”</a:t>
            </a:r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200" y="900325"/>
            <a:ext cx="7754800" cy="399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Implementation - </a:t>
            </a:r>
            <a:r>
              <a:rPr lang="en" sz="1800" i="1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proverbial devil is in the details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265700" y="948725"/>
            <a:ext cx="8520600" cy="3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spcAft>
                <a:spcPts val="1000"/>
              </a:spcAft>
              <a:buNone/>
            </a:pPr>
            <a:endParaRPr sz="600"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Once the Formula is established:</a:t>
            </a:r>
          </a:p>
          <a:p>
            <a:pPr marL="457200" lvl="0" indent="-323850" rtl="0">
              <a:spcBef>
                <a:spcPts val="0"/>
              </a:spcBef>
              <a:spcAft>
                <a:spcPts val="1500"/>
              </a:spcAft>
              <a:buSzPct val="100000"/>
              <a:buAutoNum type="arabicPeriod"/>
            </a:pPr>
            <a:r>
              <a:rPr lang="en" sz="1500" dirty="0"/>
              <a:t>Create a FACULTY COMMITTEE to </a:t>
            </a:r>
            <a:r>
              <a:rPr lang="en" sz="1500" dirty="0" smtClean="0"/>
              <a:t>guide </a:t>
            </a:r>
            <a:r>
              <a:rPr lang="en" sz="1500" dirty="0"/>
              <a:t>implementation and administration.</a:t>
            </a:r>
          </a:p>
          <a:p>
            <a:pPr marL="457200" lvl="0" indent="-323850" rtl="0">
              <a:spcBef>
                <a:spcPts val="0"/>
              </a:spcBef>
              <a:spcAft>
                <a:spcPts val="1500"/>
              </a:spcAft>
              <a:buSzPct val="100000"/>
              <a:buAutoNum type="arabicPeriod"/>
            </a:pPr>
            <a:r>
              <a:rPr lang="en" sz="1500" dirty="0"/>
              <a:t>Create a TARGET SALARY for each current faculty member. SHARE it with them. Everyone should know their target and how it was determined.</a:t>
            </a:r>
          </a:p>
          <a:p>
            <a:pPr marL="457200" lvl="0" indent="-323850" rtl="0">
              <a:spcBef>
                <a:spcPts val="0"/>
              </a:spcBef>
              <a:spcAft>
                <a:spcPts val="1500"/>
              </a:spcAft>
              <a:buSzPct val="100000"/>
              <a:buAutoNum type="arabicPeriod"/>
            </a:pPr>
            <a:r>
              <a:rPr lang="en" sz="1500" dirty="0"/>
              <a:t>Determine the COST of full implementation and estimate time to achieve it.</a:t>
            </a:r>
          </a:p>
          <a:p>
            <a:pPr marL="457200" lvl="0" indent="-323850" rtl="0">
              <a:spcBef>
                <a:spcPts val="0"/>
              </a:spcBef>
              <a:spcAft>
                <a:spcPts val="1500"/>
              </a:spcAft>
              <a:buSzPct val="100000"/>
              <a:buAutoNum type="arabicPeriod"/>
            </a:pPr>
            <a:r>
              <a:rPr lang="en" sz="1500" dirty="0"/>
              <a:t>Establish a set of PRIORITIES for implementation based on Compensation Philosophy.</a:t>
            </a:r>
          </a:p>
          <a:p>
            <a:pPr marL="457200" lvl="0" indent="-323850" rtl="0">
              <a:spcBef>
                <a:spcPts val="0"/>
              </a:spcBef>
              <a:spcAft>
                <a:spcPts val="1500"/>
              </a:spcAft>
              <a:buSzPct val="100000"/>
              <a:buAutoNum type="arabicPeriod"/>
            </a:pPr>
            <a:r>
              <a:rPr lang="en" sz="1500" dirty="0"/>
              <a:t>PHASE OUT salary increment based on academic discipline over time.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77325" y="4532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Faculty Salary Formula Sub-committee: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Who we are: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218100"/>
            <a:ext cx="8520599" cy="3416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32004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Daniel Diaz</a:t>
            </a:r>
          </a:p>
          <a:p>
            <a:pPr marL="32004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Hiroko Hirakawa</a:t>
            </a:r>
          </a:p>
          <a:p>
            <a:pPr marL="32004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Christine Riley</a:t>
            </a:r>
          </a:p>
          <a:p>
            <a:pPr marL="32004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/>
              <a:t>Natalya Shelkova</a:t>
            </a:r>
          </a:p>
          <a:p>
            <a:pPr marL="3200400" lvl="0" indent="-228600">
              <a:lnSpc>
                <a:spcPct val="200000"/>
              </a:lnSpc>
              <a:spcBef>
                <a:spcPts val="0"/>
              </a:spcBef>
            </a:pPr>
            <a:r>
              <a:rPr lang="en"/>
              <a:t>Richie Zweigenhaft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Questions?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Feedback?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/>
              <a:t>Suggestions?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Cautions?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7200" b="1">
                <a:solidFill>
                  <a:srgbClr val="FF0000"/>
                </a:solidFill>
              </a:rPr>
              <a:t>End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7200" b="1">
                <a:solidFill>
                  <a:srgbClr val="FF0000"/>
                </a:solidFill>
              </a:rPr>
              <a:t>Here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Hold these next 2 slides in case we need </a:t>
            </a:r>
            <a:r>
              <a:rPr lang="en-US" dirty="0" smtClean="0"/>
              <a:t>to refer to </a:t>
            </a:r>
            <a:r>
              <a:rPr lang="en" dirty="0" smtClean="0"/>
              <a:t>them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Implementation, </a:t>
            </a:r>
            <a:r>
              <a:rPr lang="en" sz="1400" i="1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continued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800" dirty="0"/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500" b="1" dirty="0"/>
              <a:t>NEW FACULTY: </a:t>
            </a:r>
          </a:p>
          <a:p>
            <a:pPr marL="457200" lvl="0" indent="-3238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•"/>
            </a:pPr>
            <a:r>
              <a:rPr lang="en" sz="1600" dirty="0"/>
              <a:t>Hire at a rate that is equitable within their Guilford department [not their Target Salary]</a:t>
            </a:r>
          </a:p>
          <a:p>
            <a:pPr marL="457200" lvl="0" indent="-3238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7142"/>
              <a:buFont typeface="Arial"/>
              <a:buChar char="•"/>
            </a:pPr>
            <a:r>
              <a:rPr lang="en" sz="1600" dirty="0" smtClean="0"/>
              <a:t>Share </a:t>
            </a:r>
            <a:r>
              <a:rPr lang="en" sz="1600" dirty="0"/>
              <a:t>Faculty Salary Equity Model with all incoming faculty so they know what to expect</a:t>
            </a:r>
            <a:r>
              <a:rPr lang="en" sz="1600" dirty="0" smtClean="0"/>
              <a:t>.</a:t>
            </a:r>
            <a:endParaRPr lang="en-US" sz="1600" dirty="0" smtClean="0"/>
          </a:p>
          <a:p>
            <a:pPr marL="457200" indent="-323850">
              <a:lnSpc>
                <a:spcPct val="150000"/>
              </a:lnSpc>
              <a:spcAft>
                <a:spcPts val="1000"/>
              </a:spcAft>
              <a:buSzPct val="107142"/>
              <a:buFont typeface="Arial"/>
              <a:buChar char="•"/>
            </a:pPr>
            <a:r>
              <a:rPr lang="en" sz="1600" dirty="0"/>
              <a:t>Provide new faculty with their Target Salary</a:t>
            </a:r>
            <a:r>
              <a:rPr lang="en-US" sz="1600" dirty="0"/>
              <a:t> so they know what we are aiming for</a:t>
            </a:r>
            <a:r>
              <a:rPr lang="en" sz="1600" dirty="0" smtClean="0"/>
              <a:t>.</a:t>
            </a:r>
            <a:endParaRPr lang="en" sz="1600" dirty="0"/>
          </a:p>
          <a:p>
            <a:pPr marL="457200" lvl="0" indent="-32385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Arial"/>
              <a:buChar char="•"/>
            </a:pPr>
            <a:r>
              <a:rPr lang="en" sz="1600" dirty="0"/>
              <a:t>Move them toward their Target Salary </a:t>
            </a:r>
            <a:r>
              <a:rPr lang="en" sz="1600" i="1" dirty="0"/>
              <a:t>in the same way </a:t>
            </a:r>
            <a:r>
              <a:rPr lang="en" sz="1600" dirty="0"/>
              <a:t>as all other Guilford faculty</a:t>
            </a:r>
            <a:r>
              <a:rPr lang="en" sz="1500" dirty="0"/>
              <a:t>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56947"/>
            <a:ext cx="9144000" cy="2229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What do we want this formula to accomplish?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2286000" lvl="0" indent="-228600" rtl="0">
              <a:spcBef>
                <a:spcPts val="0"/>
              </a:spcBef>
              <a:spcAft>
                <a:spcPts val="400"/>
              </a:spcAft>
            </a:pPr>
            <a:r>
              <a:rPr lang="en"/>
              <a:t>Align with Guilford Values:</a:t>
            </a:r>
          </a:p>
          <a:p>
            <a:pPr marL="2743200" lvl="1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 Excellence, Diversity, Justice, Equality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endParaRPr sz="600"/>
          </a:p>
          <a:p>
            <a:pPr marL="2286000" lvl="0" indent="-228600" rtl="0">
              <a:spcBef>
                <a:spcPts val="0"/>
              </a:spcBef>
              <a:spcAft>
                <a:spcPts val="400"/>
              </a:spcAft>
            </a:pPr>
            <a:r>
              <a:rPr lang="en"/>
              <a:t>Create Clarity:</a:t>
            </a:r>
          </a:p>
          <a:p>
            <a:pPr marL="2743200" lvl="1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Transparency, Predictability, Consistency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endParaRPr sz="600"/>
          </a:p>
          <a:p>
            <a:pPr marL="2286000" lvl="0" indent="-228600" rtl="0">
              <a:spcBef>
                <a:spcPts val="0"/>
              </a:spcBef>
              <a:spcAft>
                <a:spcPts val="400"/>
              </a:spcAft>
            </a:pPr>
            <a:r>
              <a:rPr lang="en"/>
              <a:t>Build Trust:</a:t>
            </a:r>
          </a:p>
          <a:p>
            <a:pPr marL="2743200" lvl="1" indent="-228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Reduce resentments engendered by past practices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Values Question #1: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67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 dirty="0"/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/>
              <a:t>Should there be a salary differential 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/>
              <a:t>based on academic discipline?</a:t>
            </a:r>
          </a:p>
          <a:p>
            <a:pPr marL="914400" lvl="0" indent="45720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>
                <a:solidFill>
                  <a:srgbClr val="980000"/>
                </a:solidFill>
              </a:rPr>
              <a:t>Values Dilemma: </a:t>
            </a:r>
          </a:p>
          <a:p>
            <a:pPr marL="914400" lvl="0" indent="387350" algn="ctr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dirty="0">
                <a:solidFill>
                  <a:srgbClr val="980000"/>
                </a:solidFill>
              </a:rPr>
              <a:t>Excellence vs. Equality/Justice </a:t>
            </a:r>
          </a:p>
          <a:p>
            <a:pPr marL="914400" lvl="0" indent="45720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>
                <a:solidFill>
                  <a:srgbClr val="980000"/>
                </a:solidFill>
              </a:rPr>
              <a:t>[all work is equally valued]</a:t>
            </a:r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endParaRPr sz="1000" dirty="0"/>
          </a:p>
          <a:p>
            <a:pPr lvl="0">
              <a:spcBef>
                <a:spcPts val="0"/>
              </a:spcBef>
              <a:buNone/>
            </a:pPr>
            <a:endParaRPr sz="22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3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Intentional Salary Difference by Discipline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71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59400" y="1464925"/>
            <a:ext cx="3576600" cy="298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b="1" u="sng"/>
              <a:t>Pros:</a:t>
            </a:r>
          </a:p>
          <a:p>
            <a:pPr marL="457200" lvl="0" indent="-33655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ct val="100000"/>
              <a:buChar char="●"/>
            </a:pPr>
            <a:r>
              <a:rPr lang="en" sz="1700">
                <a:solidFill>
                  <a:schemeClr val="dk1"/>
                </a:solidFill>
              </a:rPr>
              <a:t>Consistent with our value of </a:t>
            </a:r>
            <a:r>
              <a:rPr lang="en" sz="1700">
                <a:solidFill>
                  <a:srgbClr val="980000"/>
                </a:solidFill>
              </a:rPr>
              <a:t>Excellence</a:t>
            </a:r>
          </a:p>
          <a:p>
            <a:pPr marL="457200" lvl="0" indent="-336550" rtl="0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700"/>
              <a:t>Recruit credentialed faculty in high demand fields - fewer people available for those positions</a:t>
            </a:r>
          </a:p>
          <a:p>
            <a:pPr marL="457200" lvl="0" indent="-336550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700"/>
              <a:t>Recruit excellent faculty in all fields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503650" y="1565750"/>
            <a:ext cx="4265700" cy="2823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/>
              <a:t>Cons:</a:t>
            </a:r>
          </a:p>
          <a:p>
            <a:pPr marL="457200" lvl="0" indent="-336550" rtl="0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700"/>
              <a:t>Not consistent with Guilford values of </a:t>
            </a:r>
            <a:r>
              <a:rPr lang="en" sz="1700">
                <a:solidFill>
                  <a:srgbClr val="980000"/>
                </a:solidFill>
              </a:rPr>
              <a:t>Equality</a:t>
            </a:r>
            <a:r>
              <a:rPr lang="en" sz="1700"/>
              <a:t> and </a:t>
            </a:r>
            <a:r>
              <a:rPr lang="en" sz="1700">
                <a:solidFill>
                  <a:srgbClr val="980000"/>
                </a:solidFill>
              </a:rPr>
              <a:t>Justice</a:t>
            </a:r>
            <a:r>
              <a:rPr lang="en" sz="1700"/>
              <a:t>. </a:t>
            </a:r>
          </a:p>
          <a:p>
            <a:pPr marL="457200" lvl="0" indent="-336550" rtl="0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700"/>
              <a:t>Does not honor all faculty work equally.</a:t>
            </a:r>
          </a:p>
          <a:p>
            <a:pPr marL="457200" lvl="0" indent="-336550" rtl="0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700"/>
              <a:t>Perpetuates and privileges the gender, race, and other biases current reflected within the market.</a:t>
            </a: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Values Question #2: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/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Should our desire to truly value diversity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/>
              <a:t>be reflected in our salary model?</a:t>
            </a:r>
          </a:p>
          <a:p>
            <a:pPr marL="914400" lvl="0" indent="457200" rtl="0">
              <a:spcBef>
                <a:spcPts val="0"/>
              </a:spcBef>
              <a:spcAft>
                <a:spcPts val="600"/>
              </a:spcAft>
              <a:buNone/>
            </a:pPr>
            <a:endParaRPr>
              <a:solidFill>
                <a:srgbClr val="98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>
                <a:solidFill>
                  <a:srgbClr val="980000"/>
                </a:solidFill>
              </a:rPr>
              <a:t>Values Dilemma: </a:t>
            </a: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>
                <a:solidFill>
                  <a:srgbClr val="980000"/>
                </a:solidFill>
              </a:rPr>
              <a:t>Diversity vs. Equality </a:t>
            </a:r>
          </a:p>
          <a:p>
            <a:pPr marL="0" lvl="0" indent="-69850" algn="ctr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[all work is equally valued]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Intentional Salary Difference to Enhance Diversity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096150"/>
            <a:ext cx="3919500" cy="364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400" b="1" u="sng">
                <a:solidFill>
                  <a:srgbClr val="000000"/>
                </a:solidFill>
              </a:rPr>
              <a:t>Pros: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Char char="●"/>
            </a:pPr>
            <a:r>
              <a:rPr lang="en" sz="1400">
                <a:solidFill>
                  <a:srgbClr val="000000"/>
                </a:solidFill>
              </a:rPr>
              <a:t>Allows us to compete with other colleges to hire faculty from diverse backgrounds - some are in great demand [consistent with our value of </a:t>
            </a:r>
            <a:r>
              <a:rPr lang="en" sz="1400">
                <a:solidFill>
                  <a:srgbClr val="980000"/>
                </a:solidFill>
              </a:rPr>
              <a:t>Diversity &amp; Excellence</a:t>
            </a:r>
            <a:r>
              <a:rPr lang="en" sz="1400">
                <a:solidFill>
                  <a:srgbClr val="000000"/>
                </a:solidFill>
              </a:rPr>
              <a:t>]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Char char="●"/>
            </a:pPr>
            <a:r>
              <a:rPr lang="en" sz="1400">
                <a:solidFill>
                  <a:srgbClr val="000000"/>
                </a:solidFill>
              </a:rPr>
              <a:t>Recognizes the additional burden that some faculty bear in mentoring students, and other unacknowledged workload issues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Char char="●"/>
            </a:pPr>
            <a:r>
              <a:rPr lang="en" sz="1400">
                <a:solidFill>
                  <a:srgbClr val="000000"/>
                </a:solidFill>
              </a:rPr>
              <a:t>May help balance out the bias and discrimination that is built into the employment market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641750" y="1065475"/>
            <a:ext cx="3919500" cy="34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400" b="1" u="sng">
                <a:solidFill>
                  <a:srgbClr val="000000"/>
                </a:solidFill>
              </a:rPr>
              <a:t>Cons: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Char char="●"/>
            </a:pPr>
            <a:r>
              <a:rPr lang="en" sz="1400">
                <a:solidFill>
                  <a:srgbClr val="000000"/>
                </a:solidFill>
              </a:rPr>
              <a:t>Does not equally value all faculty work [works against our value of </a:t>
            </a:r>
            <a:r>
              <a:rPr lang="en" sz="1400">
                <a:solidFill>
                  <a:srgbClr val="980000"/>
                </a:solidFill>
              </a:rPr>
              <a:t>Equality</a:t>
            </a:r>
            <a:r>
              <a:rPr lang="en" sz="1400">
                <a:solidFill>
                  <a:srgbClr val="000000"/>
                </a:solidFill>
              </a:rPr>
              <a:t>]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Char char="●"/>
            </a:pPr>
            <a:r>
              <a:rPr lang="en" sz="1400">
                <a:solidFill>
                  <a:srgbClr val="000000"/>
                </a:solidFill>
              </a:rPr>
              <a:t>It’s questionable whether it is legal - courts have gone both ways</a:t>
            </a:r>
          </a:p>
          <a:p>
            <a: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ct val="100000"/>
              <a:buChar char="●"/>
            </a:pPr>
            <a:r>
              <a:rPr lang="en" sz="1400">
                <a:solidFill>
                  <a:srgbClr val="000000"/>
                </a:solidFill>
              </a:rPr>
              <a:t>Defining diversity for this purpose, and deciding what attributes we will privilege, is a deeply troubling and complex matter. It would be very easy to get this wrong.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5797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0000"/>
                </a:solidFill>
              </a:rPr>
              <a:t>DRAFT</a:t>
            </a:r>
            <a:r>
              <a:rPr lang="en">
                <a:solidFill>
                  <a:srgbClr val="980000"/>
                </a:solidFill>
              </a:rPr>
              <a:t> Faculty Salary Equity Formula	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980000"/>
              </a:solidFill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585150" y="1407900"/>
            <a:ext cx="7973700" cy="33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	  		</a:t>
            </a:r>
            <a:r>
              <a:rPr lang="en" sz="1800">
                <a:solidFill>
                  <a:srgbClr val="0000FF"/>
                </a:solidFill>
              </a:rPr>
              <a:t>	</a:t>
            </a:r>
            <a:r>
              <a:rPr lang="en" sz="1800">
                <a:solidFill>
                  <a:schemeClr val="dk2"/>
                </a:solidFill>
              </a:rPr>
              <a:t>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						 					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</a:t>
            </a:r>
            <a:r>
              <a:rPr lang="en" sz="3600">
                <a:solidFill>
                  <a:schemeClr val="dk2"/>
                </a:solidFill>
              </a:rPr>
              <a:t>  </a:t>
            </a:r>
            <a:r>
              <a:rPr lang="en" sz="1800">
                <a:solidFill>
                  <a:schemeClr val="dk2"/>
                </a:solidFill>
              </a:rPr>
              <a:t>			 	 </a:t>
            </a:r>
            <a:r>
              <a:rPr lang="en" sz="3600">
                <a:solidFill>
                  <a:schemeClr val="dk2"/>
                </a:solidFill>
              </a:rPr>
              <a:t>    </a:t>
            </a:r>
            <a:r>
              <a:rPr lang="en" sz="1800">
                <a:solidFill>
                  <a:schemeClr val="dk2"/>
                </a:solidFill>
              </a:rPr>
              <a:t>		  </a:t>
            </a:r>
            <a:r>
              <a:rPr lang="en" sz="3600">
                <a:solidFill>
                  <a:schemeClr val="dk2"/>
                </a:solidFill>
              </a:rPr>
              <a:t> </a:t>
            </a:r>
            <a:r>
              <a:rPr lang="en" sz="1800">
                <a:solidFill>
                  <a:schemeClr val="dk2"/>
                </a:solidFill>
              </a:rPr>
              <a:t>   				 </a:t>
            </a:r>
            <a:r>
              <a:rPr lang="en" sz="3600">
                <a:solidFill>
                  <a:schemeClr val="dk2"/>
                </a:solidFill>
              </a:rPr>
              <a:t>   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  							     </a:t>
            </a:r>
          </a:p>
          <a:p>
            <a:pPr marL="3200400" lvl="0" indent="3873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   			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870375" y="2508000"/>
            <a:ext cx="410100" cy="6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chemeClr val="dk2"/>
                </a:solidFill>
              </a:rPr>
              <a:t>+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297750" y="2508000"/>
            <a:ext cx="410100" cy="6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2"/>
                </a:solidFill>
              </a:rPr>
              <a:t>+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992375" y="2508000"/>
            <a:ext cx="410100" cy="6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2"/>
                </a:solidFill>
              </a:rPr>
              <a:t>+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6809875" y="2452800"/>
            <a:ext cx="451200" cy="6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chemeClr val="dk2"/>
                </a:solidFill>
              </a:rPr>
              <a:t>=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697375" y="2452800"/>
            <a:ext cx="1173000" cy="84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Base Pay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Per Rank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2198500" y="2465250"/>
            <a:ext cx="1173000" cy="84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Terminal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Degree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699625" y="1999650"/>
            <a:ext cx="1214100" cy="24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800" b="1">
              <a:solidFill>
                <a:srgbClr val="FF0000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Discipline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Premium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[market]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800" b="1">
              <a:solidFill>
                <a:srgbClr val="FF0000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rgbClr val="FF0000"/>
                </a:solidFill>
              </a:rPr>
              <a:t>Phase Out</a:t>
            </a:r>
          </a:p>
          <a:p>
            <a:pPr marL="3200400" lvl="0" indent="4572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rgbClr val="FF0000"/>
                </a:solidFill>
              </a:rPr>
              <a:t>	</a:t>
            </a:r>
          </a:p>
          <a:p>
            <a:pPr marL="3200400" lvl="0" indent="3873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352050" y="2308850"/>
            <a:ext cx="1364700" cy="11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Credit for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Years of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Experience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7189600" y="2401075"/>
            <a:ext cx="1173000" cy="84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TARGET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SALARY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 b="1">
                <a:solidFill>
                  <a:srgbClr val="FF0000"/>
                </a:solidFill>
              </a:rPr>
              <a:t>DRAFT</a:t>
            </a:r>
            <a:r>
              <a:rPr lang="en">
                <a:solidFill>
                  <a:srgbClr val="980000"/>
                </a:solidFill>
              </a:rPr>
              <a:t> Faculty Salary Equity Formula	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788325"/>
            <a:ext cx="8520600" cy="2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448925" y="2245475"/>
            <a:ext cx="968400" cy="213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 dirty="0"/>
              <a:t>RANK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" dirty="0"/>
              <a:t>Instructor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" dirty="0"/>
              <a:t>Assistant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" dirty="0"/>
              <a:t>Associate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" dirty="0"/>
              <a:t>Professor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7" name="Shape 117"/>
          <p:cNvSpPr txBox="1"/>
          <p:nvPr/>
        </p:nvSpPr>
        <p:spPr>
          <a:xfrm>
            <a:off x="1419225" y="2261225"/>
            <a:ext cx="845100" cy="209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 dirty="0"/>
              <a:t>BASE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$45,000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$52,000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$63,000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$80,000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370775" y="2257025"/>
            <a:ext cx="845100" cy="210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 b="1"/>
              <a:t>DEGREE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$5,000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$5,000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$5,000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$5,000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3276600" y="2245475"/>
            <a:ext cx="1038300" cy="225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b="1"/>
              <a:t>DISCIPLINE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[Market]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%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of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$15,000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rgbClr val="FF0000"/>
                </a:solidFill>
              </a:rPr>
              <a:t>Phase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rgbClr val="FF0000"/>
                </a:solidFill>
              </a:rPr>
              <a:t>out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b="1">
                <a:solidFill>
                  <a:srgbClr val="FF0000"/>
                </a:solidFill>
              </a:rPr>
              <a:t>over time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245525" y="2247275"/>
            <a:ext cx="968400" cy="209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200" b="1"/>
              <a:t>CREDIT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200" b="1"/>
              <a:t>FOR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200" b="1"/>
              <a:t>EXPER-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200" b="1"/>
              <a:t>IENCE</a:t>
            </a:r>
          </a:p>
          <a:p>
            <a:pPr lvl="0" algn="ctr" rtl="0">
              <a:spcBef>
                <a:spcPts val="0"/>
              </a:spcBef>
              <a:buNone/>
            </a:pPr>
            <a:endParaRPr sz="1200" b="1"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$200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200"/>
              <a:t>per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200"/>
              <a:t>year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021550" y="2164400"/>
            <a:ext cx="377400" cy="203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 b="1"/>
          </a:p>
          <a:p>
            <a:pPr lvl="0" rtl="0">
              <a:spcBef>
                <a:spcPts val="0"/>
              </a:spcBef>
              <a:buNone/>
            </a:pPr>
            <a:endParaRPr sz="2400" b="1"/>
          </a:p>
          <a:p>
            <a:pPr lvl="0">
              <a:spcBef>
                <a:spcPts val="0"/>
              </a:spcBef>
              <a:buNone/>
            </a:pPr>
            <a:r>
              <a:rPr lang="en" sz="2400" b="1"/>
              <a:t>=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358975" y="2180825"/>
            <a:ext cx="1038300" cy="192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TARGET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SALARY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600" b="1"/>
              <a:t>[Equity]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6277925" y="2211250"/>
            <a:ext cx="459300" cy="18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 b="1"/>
          </a:p>
          <a:p>
            <a:pPr lvl="0" rtl="0">
              <a:spcBef>
                <a:spcPts val="0"/>
              </a:spcBef>
              <a:buNone/>
            </a:pPr>
            <a:endParaRPr sz="2400" b="1"/>
          </a:p>
          <a:p>
            <a:pPr lvl="0">
              <a:spcBef>
                <a:spcPts val="0"/>
              </a:spcBef>
              <a:buNone/>
            </a:pPr>
            <a:r>
              <a:rPr lang="en" sz="2400" b="1"/>
              <a:t>+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540450" y="2129225"/>
            <a:ext cx="2231400" cy="243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Other options: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* Cost of Living Increase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* Merit Increase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* Endowed professorship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* Diversity considerations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999</Words>
  <Application>Microsoft Macintosh PowerPoint</Application>
  <PresentationFormat>On-screen Show (16:9)</PresentationFormat>
  <Paragraphs>252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simple-light-2</vt:lpstr>
      <vt:lpstr>Guilford College</vt:lpstr>
      <vt:lpstr>Faculty Salary Formula Sub-committee:  Who we are:</vt:lpstr>
      <vt:lpstr>What do we want this formula to accomplish?</vt:lpstr>
      <vt:lpstr>Values Question #1:</vt:lpstr>
      <vt:lpstr>Intentional Salary Difference by Discipline  </vt:lpstr>
      <vt:lpstr>Values Question #2:</vt:lpstr>
      <vt:lpstr>Intentional Salary Difference to Enhance Diversity</vt:lpstr>
      <vt:lpstr>DRAFT Faculty Salary Equity Formula  </vt:lpstr>
      <vt:lpstr>DRAFT Faculty Salary Equity Formula </vt:lpstr>
      <vt:lpstr>Market Factors by Discipline* - Example</vt:lpstr>
      <vt:lpstr>Crediting Prior Experience* Example</vt:lpstr>
      <vt:lpstr>Example #1: Target Salary Calculations</vt:lpstr>
      <vt:lpstr>Example #2: Target Salary Calculations</vt:lpstr>
      <vt:lpstr> </vt:lpstr>
      <vt:lpstr>The Dickinson College Salary Model</vt:lpstr>
      <vt:lpstr>Why would we not do this immediately? </vt:lpstr>
      <vt:lpstr>“Phase Out Market Factor Over Time”</vt:lpstr>
      <vt:lpstr>“Phase Out Market Factor Over Time”</vt:lpstr>
      <vt:lpstr>Implementation - The proverbial devil is in the details</vt:lpstr>
      <vt:lpstr> </vt:lpstr>
      <vt:lpstr> </vt:lpstr>
      <vt:lpstr> </vt:lpstr>
      <vt:lpstr>Implementation, continued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Guilford College</dc:title>
  <cp:lastModifiedBy>Michael J. Koza</cp:lastModifiedBy>
  <cp:revision>3</cp:revision>
  <dcterms:modified xsi:type="dcterms:W3CDTF">2016-05-13T14:16:54Z</dcterms:modified>
</cp:coreProperties>
</file>