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notesSlides/notesSlide1.xml" ContentType="application/vnd.openxmlformats-officedocument.presentationml.notesSlide+xml"/>
  <Override PartName="/ppt/charts/chart2.xml" ContentType="application/vnd.openxmlformats-officedocument.drawingml.chart+xml"/>
  <Override PartName="/ppt/notesSlides/notesSlide2.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83" r:id="rId1"/>
  </p:sldMasterIdLst>
  <p:notesMasterIdLst>
    <p:notesMasterId r:id="rId29"/>
  </p:notesMasterIdLst>
  <p:sldIdLst>
    <p:sldId id="282" r:id="rId2"/>
    <p:sldId id="281" r:id="rId3"/>
    <p:sldId id="263" r:id="rId4"/>
    <p:sldId id="258" r:id="rId5"/>
    <p:sldId id="257" r:id="rId6"/>
    <p:sldId id="262" r:id="rId7"/>
    <p:sldId id="259" r:id="rId8"/>
    <p:sldId id="260" r:id="rId9"/>
    <p:sldId id="256" r:id="rId10"/>
    <p:sldId id="261" r:id="rId11"/>
    <p:sldId id="264" r:id="rId12"/>
    <p:sldId id="265" r:id="rId13"/>
    <p:sldId id="270" r:id="rId14"/>
    <p:sldId id="269" r:id="rId15"/>
    <p:sldId id="271" r:id="rId16"/>
    <p:sldId id="272" r:id="rId17"/>
    <p:sldId id="266" r:id="rId18"/>
    <p:sldId id="267" r:id="rId19"/>
    <p:sldId id="268" r:id="rId20"/>
    <p:sldId id="274" r:id="rId21"/>
    <p:sldId id="275" r:id="rId22"/>
    <p:sldId id="276" r:id="rId23"/>
    <p:sldId id="273" r:id="rId24"/>
    <p:sldId id="277" r:id="rId25"/>
    <p:sldId id="280" r:id="rId26"/>
    <p:sldId id="278" r:id="rId27"/>
    <p:sldId id="279"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115" d="100"/>
          <a:sy n="115" d="100"/>
        </p:scale>
        <p:origin x="114" y="522"/>
      </p:cViewPr>
      <p:guideLst/>
    </p:cSldViewPr>
  </p:slideViewPr>
  <p:notesTextViewPr>
    <p:cViewPr>
      <p:scale>
        <a:sx n="1" d="1"/>
        <a:sy n="1" d="1"/>
      </p:scale>
      <p:origin x="0" y="0"/>
    </p:cViewPr>
  </p:notesTextViewPr>
  <p:sorterViewPr>
    <p:cViewPr>
      <p:scale>
        <a:sx n="150" d="100"/>
        <a:sy n="150" d="100"/>
      </p:scale>
      <p:origin x="0" y="-766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Dave\Google%20Drive\Clerk%20Stuff\Committees%20and%20Stipends\Survey%20raw%20result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Dave\Google%20Drive\Clerk%20Stuff\Committees%20and%20Stipends\Survey%20raw%20result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barChart>
        <c:barDir val="col"/>
        <c:grouping val="clustered"/>
        <c:varyColors val="0"/>
        <c:ser>
          <c:idx val="0"/>
          <c:order val="0"/>
          <c:invertIfNegative val="0"/>
          <c:dPt>
            <c:idx val="2"/>
            <c:invertIfNegative val="0"/>
            <c:bubble3D val="0"/>
            <c:spPr>
              <a:solidFill>
                <a:schemeClr val="accent1"/>
              </a:solidFill>
              <a:ln>
                <a:solidFill>
                  <a:schemeClr val="accent1"/>
                </a:solidFill>
              </a:ln>
            </c:spPr>
          </c:dPt>
          <c:cat>
            <c:strRef>
              <c:f>Sheet1!$A$11:$A$14</c:f>
              <c:strCache>
                <c:ptCount val="4"/>
                <c:pt idx="0">
                  <c:v>Very imbalanced</c:v>
                </c:pt>
                <c:pt idx="1">
                  <c:v>Somewhat Imbalanced</c:v>
                </c:pt>
                <c:pt idx="2">
                  <c:v>Somewhat balanced</c:v>
                </c:pt>
                <c:pt idx="3">
                  <c:v>Very balanced</c:v>
                </c:pt>
              </c:strCache>
            </c:strRef>
          </c:cat>
          <c:val>
            <c:numRef>
              <c:f>Sheet1!$B$11:$B$14</c:f>
              <c:numCache>
                <c:formatCode>General</c:formatCode>
                <c:ptCount val="4"/>
                <c:pt idx="0">
                  <c:v>28</c:v>
                </c:pt>
                <c:pt idx="1">
                  <c:v>15</c:v>
                </c:pt>
                <c:pt idx="2">
                  <c:v>5</c:v>
                </c:pt>
                <c:pt idx="3">
                  <c:v>0</c:v>
                </c:pt>
              </c:numCache>
            </c:numRef>
          </c:val>
        </c:ser>
        <c:dLbls>
          <c:showLegendKey val="0"/>
          <c:showVal val="0"/>
          <c:showCatName val="0"/>
          <c:showSerName val="0"/>
          <c:showPercent val="0"/>
          <c:showBubbleSize val="0"/>
        </c:dLbls>
        <c:gapWidth val="50"/>
        <c:axId val="404909672"/>
        <c:axId val="404911632"/>
      </c:barChart>
      <c:catAx>
        <c:axId val="404909672"/>
        <c:scaling>
          <c:orientation val="minMax"/>
        </c:scaling>
        <c:delete val="0"/>
        <c:axPos val="b"/>
        <c:numFmt formatCode="General" sourceLinked="0"/>
        <c:majorTickMark val="out"/>
        <c:minorTickMark val="none"/>
        <c:tickLblPos val="nextTo"/>
        <c:txPr>
          <a:bodyPr/>
          <a:lstStyle/>
          <a:p>
            <a:pPr>
              <a:defRPr sz="2000" baseline="0"/>
            </a:pPr>
            <a:endParaRPr lang="en-US"/>
          </a:p>
        </c:txPr>
        <c:crossAx val="404911632"/>
        <c:crosses val="autoZero"/>
        <c:auto val="1"/>
        <c:lblAlgn val="ctr"/>
        <c:lblOffset val="100"/>
        <c:noMultiLvlLbl val="0"/>
      </c:catAx>
      <c:valAx>
        <c:axId val="404911632"/>
        <c:scaling>
          <c:orientation val="minMax"/>
        </c:scaling>
        <c:delete val="0"/>
        <c:axPos val="l"/>
        <c:majorGridlines/>
        <c:numFmt formatCode="General" sourceLinked="1"/>
        <c:majorTickMark val="out"/>
        <c:minorTickMark val="none"/>
        <c:tickLblPos val="nextTo"/>
        <c:txPr>
          <a:bodyPr/>
          <a:lstStyle/>
          <a:p>
            <a:pPr>
              <a:defRPr sz="2000"/>
            </a:pPr>
            <a:endParaRPr lang="en-US"/>
          </a:p>
        </c:txPr>
        <c:crossAx val="404909672"/>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dPt>
            <c:idx val="11"/>
            <c:invertIfNegative val="0"/>
            <c:bubble3D val="0"/>
            <c:spPr>
              <a:solidFill>
                <a:schemeClr val="accent2"/>
              </a:solidFill>
              <a:ln>
                <a:solidFill>
                  <a:schemeClr val="accent2"/>
                </a:solidFill>
              </a:ln>
            </c:spPr>
          </c:dPt>
          <c:dPt>
            <c:idx val="15"/>
            <c:invertIfNegative val="0"/>
            <c:bubble3D val="0"/>
            <c:spPr>
              <a:solidFill>
                <a:schemeClr val="accent2"/>
              </a:solidFill>
              <a:ln>
                <a:solidFill>
                  <a:schemeClr val="accent2"/>
                </a:solidFill>
              </a:ln>
            </c:spPr>
          </c:dPt>
          <c:dPt>
            <c:idx val="16"/>
            <c:invertIfNegative val="0"/>
            <c:bubble3D val="0"/>
            <c:spPr>
              <a:solidFill>
                <a:schemeClr val="accent2"/>
              </a:solidFill>
              <a:ln>
                <a:solidFill>
                  <a:schemeClr val="accent2"/>
                </a:solidFill>
              </a:ln>
            </c:spPr>
          </c:dPt>
          <c:dPt>
            <c:idx val="17"/>
            <c:invertIfNegative val="0"/>
            <c:bubble3D val="0"/>
            <c:spPr>
              <a:solidFill>
                <a:schemeClr val="accent2"/>
              </a:solidFill>
              <a:ln>
                <a:solidFill>
                  <a:schemeClr val="accent2"/>
                </a:solidFill>
              </a:ln>
            </c:spPr>
          </c:dPt>
          <c:dLbls>
            <c:spPr>
              <a:noFill/>
              <a:ln>
                <a:noFill/>
              </a:ln>
              <a:effectLst/>
            </c:spPr>
            <c:txPr>
              <a:bodyPr wrap="square" lIns="38100" tIns="19050" rIns="38100" bIns="19050" anchor="ctr">
                <a:spAutoFit/>
              </a:bodyPr>
              <a:lstStyle/>
              <a:p>
                <a:pPr>
                  <a:defRPr sz="14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Sheet1!$A$50:$A$68</c:f>
              <c:strCache>
                <c:ptCount val="19"/>
                <c:pt idx="0">
                  <c:v>Faculty Affairs</c:v>
                </c:pt>
                <c:pt idx="1">
                  <c:v>Curriculum</c:v>
                </c:pt>
                <c:pt idx="2">
                  <c:v>Assessment</c:v>
                </c:pt>
                <c:pt idx="3">
                  <c:v>Clerk's</c:v>
                </c:pt>
                <c:pt idx="4">
                  <c:v>Budget</c:v>
                </c:pt>
                <c:pt idx="5">
                  <c:v>Diversity Action</c:v>
                </c:pt>
                <c:pt idx="6">
                  <c:v>SLRP</c:v>
                </c:pt>
                <c:pt idx="7">
                  <c:v>JTAC (Ad hoc)</c:v>
                </c:pt>
                <c:pt idx="8">
                  <c:v>Benefits</c:v>
                </c:pt>
                <c:pt idx="9">
                  <c:v>Faculty Development</c:v>
                </c:pt>
                <c:pt idx="10">
                  <c:v>Honors Council</c:v>
                </c:pt>
                <c:pt idx="11">
                  <c:v>Ed Studies</c:v>
                </c:pt>
                <c:pt idx="12">
                  <c:v>QEP (Ad hoc)</c:v>
                </c:pt>
                <c:pt idx="13">
                  <c:v>Admissions (Ad hoc)</c:v>
                </c:pt>
                <c:pt idx="14">
                  <c:v>Nominating</c:v>
                </c:pt>
                <c:pt idx="15">
                  <c:v>Community Life</c:v>
                </c:pt>
                <c:pt idx="16">
                  <c:v>Ed Support</c:v>
                </c:pt>
                <c:pt idx="17">
                  <c:v>Tech Advisory</c:v>
                </c:pt>
                <c:pt idx="18">
                  <c:v>Space Utilization</c:v>
                </c:pt>
              </c:strCache>
            </c:strRef>
          </c:cat>
          <c:val>
            <c:numRef>
              <c:f>Sheet1!$B$50:$B$68</c:f>
              <c:numCache>
                <c:formatCode>0</c:formatCode>
                <c:ptCount val="19"/>
                <c:pt idx="0">
                  <c:v>272</c:v>
                </c:pt>
                <c:pt idx="1">
                  <c:v>145.6</c:v>
                </c:pt>
                <c:pt idx="2">
                  <c:v>118.8</c:v>
                </c:pt>
                <c:pt idx="3">
                  <c:v>77.333333333333329</c:v>
                </c:pt>
                <c:pt idx="4">
                  <c:v>65.333299999999994</c:v>
                </c:pt>
                <c:pt idx="5">
                  <c:v>64.67</c:v>
                </c:pt>
                <c:pt idx="6">
                  <c:v>58.69</c:v>
                </c:pt>
                <c:pt idx="7">
                  <c:v>52.5</c:v>
                </c:pt>
                <c:pt idx="8">
                  <c:v>49</c:v>
                </c:pt>
                <c:pt idx="9">
                  <c:v>46.15</c:v>
                </c:pt>
                <c:pt idx="10">
                  <c:v>31.875</c:v>
                </c:pt>
                <c:pt idx="11">
                  <c:v>30.54</c:v>
                </c:pt>
                <c:pt idx="12">
                  <c:v>27.25</c:v>
                </c:pt>
                <c:pt idx="13">
                  <c:v>27</c:v>
                </c:pt>
                <c:pt idx="14">
                  <c:v>26.5</c:v>
                </c:pt>
                <c:pt idx="15">
                  <c:v>22</c:v>
                </c:pt>
                <c:pt idx="16">
                  <c:v>16.625</c:v>
                </c:pt>
                <c:pt idx="17">
                  <c:v>9</c:v>
                </c:pt>
                <c:pt idx="18">
                  <c:v>4</c:v>
                </c:pt>
              </c:numCache>
            </c:numRef>
          </c:val>
        </c:ser>
        <c:dLbls>
          <c:showLegendKey val="0"/>
          <c:showVal val="0"/>
          <c:showCatName val="0"/>
          <c:showSerName val="0"/>
          <c:showPercent val="0"/>
          <c:showBubbleSize val="0"/>
        </c:dLbls>
        <c:gapWidth val="150"/>
        <c:axId val="366865824"/>
        <c:axId val="293449856"/>
      </c:barChart>
      <c:catAx>
        <c:axId val="366865824"/>
        <c:scaling>
          <c:orientation val="minMax"/>
        </c:scaling>
        <c:delete val="0"/>
        <c:axPos val="b"/>
        <c:numFmt formatCode="General" sourceLinked="0"/>
        <c:majorTickMark val="out"/>
        <c:minorTickMark val="none"/>
        <c:tickLblPos val="nextTo"/>
        <c:txPr>
          <a:bodyPr/>
          <a:lstStyle/>
          <a:p>
            <a:pPr>
              <a:defRPr sz="1600"/>
            </a:pPr>
            <a:endParaRPr lang="en-US"/>
          </a:p>
        </c:txPr>
        <c:crossAx val="293449856"/>
        <c:crosses val="autoZero"/>
        <c:auto val="1"/>
        <c:lblAlgn val="ctr"/>
        <c:lblOffset val="100"/>
        <c:noMultiLvlLbl val="0"/>
      </c:catAx>
      <c:valAx>
        <c:axId val="293449856"/>
        <c:scaling>
          <c:orientation val="minMax"/>
        </c:scaling>
        <c:delete val="0"/>
        <c:axPos val="l"/>
        <c:majorGridlines>
          <c:spPr>
            <a:ln>
              <a:solidFill>
                <a:schemeClr val="tx1">
                  <a:lumMod val="50000"/>
                </a:schemeClr>
              </a:solidFill>
            </a:ln>
          </c:spPr>
        </c:majorGridlines>
        <c:numFmt formatCode="0" sourceLinked="1"/>
        <c:majorTickMark val="out"/>
        <c:minorTickMark val="none"/>
        <c:tickLblPos val="nextTo"/>
        <c:crossAx val="366865824"/>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barChart>
        <c:barDir val="col"/>
        <c:grouping val="clustered"/>
        <c:varyColors val="0"/>
        <c:ser>
          <c:idx val="0"/>
          <c:order val="0"/>
          <c:invertIfNegative val="0"/>
          <c:dPt>
            <c:idx val="2"/>
            <c:invertIfNegative val="0"/>
            <c:bubble3D val="0"/>
            <c:spPr>
              <a:solidFill>
                <a:schemeClr val="accent1"/>
              </a:solidFill>
              <a:ln>
                <a:solidFill>
                  <a:schemeClr val="accent1"/>
                </a:solidFill>
              </a:ln>
            </c:spPr>
          </c:dPt>
          <c:cat>
            <c:strRef>
              <c:f>'Sheet1 (2)'!$A$11:$A$14</c:f>
              <c:strCache>
                <c:ptCount val="4"/>
                <c:pt idx="0">
                  <c:v>Very unfair</c:v>
                </c:pt>
                <c:pt idx="1">
                  <c:v>Somewhat unfair</c:v>
                </c:pt>
                <c:pt idx="2">
                  <c:v>Somewhat fair</c:v>
                </c:pt>
                <c:pt idx="3">
                  <c:v>Very fair</c:v>
                </c:pt>
              </c:strCache>
            </c:strRef>
          </c:cat>
          <c:val>
            <c:numRef>
              <c:f>'Sheet1 (2)'!$B$11:$B$14</c:f>
              <c:numCache>
                <c:formatCode>General</c:formatCode>
                <c:ptCount val="4"/>
                <c:pt idx="0">
                  <c:v>13</c:v>
                </c:pt>
                <c:pt idx="1">
                  <c:v>25</c:v>
                </c:pt>
                <c:pt idx="2">
                  <c:v>8</c:v>
                </c:pt>
                <c:pt idx="3">
                  <c:v>0</c:v>
                </c:pt>
              </c:numCache>
            </c:numRef>
          </c:val>
        </c:ser>
        <c:dLbls>
          <c:showLegendKey val="0"/>
          <c:showVal val="0"/>
          <c:showCatName val="0"/>
          <c:showSerName val="0"/>
          <c:showPercent val="0"/>
          <c:showBubbleSize val="0"/>
        </c:dLbls>
        <c:gapWidth val="50"/>
        <c:axId val="374207792"/>
        <c:axId val="374207400"/>
      </c:barChart>
      <c:catAx>
        <c:axId val="374207792"/>
        <c:scaling>
          <c:orientation val="minMax"/>
        </c:scaling>
        <c:delete val="0"/>
        <c:axPos val="b"/>
        <c:numFmt formatCode="General" sourceLinked="0"/>
        <c:majorTickMark val="out"/>
        <c:minorTickMark val="none"/>
        <c:tickLblPos val="nextTo"/>
        <c:txPr>
          <a:bodyPr/>
          <a:lstStyle/>
          <a:p>
            <a:pPr>
              <a:defRPr sz="1800"/>
            </a:pPr>
            <a:endParaRPr lang="en-US"/>
          </a:p>
        </c:txPr>
        <c:crossAx val="374207400"/>
        <c:crosses val="autoZero"/>
        <c:auto val="1"/>
        <c:lblAlgn val="ctr"/>
        <c:lblOffset val="100"/>
        <c:noMultiLvlLbl val="0"/>
      </c:catAx>
      <c:valAx>
        <c:axId val="374207400"/>
        <c:scaling>
          <c:orientation val="minMax"/>
        </c:scaling>
        <c:delete val="0"/>
        <c:axPos val="l"/>
        <c:majorGridlines/>
        <c:numFmt formatCode="General" sourceLinked="1"/>
        <c:majorTickMark val="out"/>
        <c:minorTickMark val="none"/>
        <c:tickLblPos val="nextTo"/>
        <c:txPr>
          <a:bodyPr/>
          <a:lstStyle/>
          <a:p>
            <a:pPr>
              <a:defRPr sz="1800"/>
            </a:pPr>
            <a:endParaRPr lang="en-US"/>
          </a:p>
        </c:txPr>
        <c:crossAx val="374207792"/>
        <c:crosses val="autoZero"/>
        <c:crossBetween val="between"/>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dPt>
            <c:idx val="11"/>
            <c:invertIfNegative val="0"/>
            <c:bubble3D val="0"/>
            <c:spPr>
              <a:solidFill>
                <a:schemeClr val="accent2"/>
              </a:solidFill>
              <a:ln>
                <a:solidFill>
                  <a:schemeClr val="accent2"/>
                </a:solidFill>
              </a:ln>
            </c:spPr>
          </c:dPt>
          <c:dPt>
            <c:idx val="15"/>
            <c:invertIfNegative val="0"/>
            <c:bubble3D val="0"/>
            <c:spPr>
              <a:solidFill>
                <a:schemeClr val="accent2"/>
              </a:solidFill>
              <a:ln>
                <a:solidFill>
                  <a:schemeClr val="accent2"/>
                </a:solidFill>
              </a:ln>
            </c:spPr>
          </c:dPt>
          <c:dPt>
            <c:idx val="16"/>
            <c:invertIfNegative val="0"/>
            <c:bubble3D val="0"/>
            <c:spPr>
              <a:solidFill>
                <a:schemeClr val="accent2"/>
              </a:solidFill>
              <a:ln>
                <a:solidFill>
                  <a:schemeClr val="accent2"/>
                </a:solidFill>
              </a:ln>
            </c:spPr>
          </c:dPt>
          <c:dPt>
            <c:idx val="17"/>
            <c:invertIfNegative val="0"/>
            <c:bubble3D val="0"/>
            <c:spPr>
              <a:solidFill>
                <a:schemeClr val="accent2"/>
              </a:solidFill>
              <a:ln>
                <a:solidFill>
                  <a:schemeClr val="accent2"/>
                </a:solidFill>
              </a:ln>
            </c:spPr>
          </c:dPt>
          <c:dLbls>
            <c:spPr>
              <a:noFill/>
              <a:ln>
                <a:noFill/>
              </a:ln>
              <a:effectLst/>
            </c:spPr>
            <c:txPr>
              <a:bodyPr wrap="square" lIns="38100" tIns="19050" rIns="38100" bIns="19050" anchor="ctr">
                <a:spAutoFit/>
              </a:bodyPr>
              <a:lstStyle/>
              <a:p>
                <a:pPr>
                  <a:defRPr sz="14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Sheet1!$A$50:$A$68</c:f>
              <c:strCache>
                <c:ptCount val="19"/>
                <c:pt idx="0">
                  <c:v>Faculty Affairs</c:v>
                </c:pt>
                <c:pt idx="1">
                  <c:v>Curriculum</c:v>
                </c:pt>
                <c:pt idx="2">
                  <c:v>Assessment</c:v>
                </c:pt>
                <c:pt idx="3">
                  <c:v>Clerk's</c:v>
                </c:pt>
                <c:pt idx="4">
                  <c:v>Budget</c:v>
                </c:pt>
                <c:pt idx="5">
                  <c:v>Diversity Action</c:v>
                </c:pt>
                <c:pt idx="6">
                  <c:v>SLRP</c:v>
                </c:pt>
                <c:pt idx="7">
                  <c:v>JTAC (Ad hoc)</c:v>
                </c:pt>
                <c:pt idx="8">
                  <c:v>Benefits</c:v>
                </c:pt>
                <c:pt idx="9">
                  <c:v>Faculty Development</c:v>
                </c:pt>
                <c:pt idx="10">
                  <c:v>Honors Council</c:v>
                </c:pt>
                <c:pt idx="11">
                  <c:v>Ed Studies</c:v>
                </c:pt>
                <c:pt idx="12">
                  <c:v>QEP (Ad hoc)</c:v>
                </c:pt>
                <c:pt idx="13">
                  <c:v>Admissions (Ad hoc)</c:v>
                </c:pt>
                <c:pt idx="14">
                  <c:v>Nominating</c:v>
                </c:pt>
                <c:pt idx="15">
                  <c:v>Community Life</c:v>
                </c:pt>
                <c:pt idx="16">
                  <c:v>Ed Support</c:v>
                </c:pt>
                <c:pt idx="17">
                  <c:v>Tech Advisory</c:v>
                </c:pt>
                <c:pt idx="18">
                  <c:v>Space Utilization</c:v>
                </c:pt>
              </c:strCache>
            </c:strRef>
          </c:cat>
          <c:val>
            <c:numRef>
              <c:f>Sheet1!$B$50:$B$68</c:f>
              <c:numCache>
                <c:formatCode>0</c:formatCode>
                <c:ptCount val="19"/>
                <c:pt idx="0">
                  <c:v>272</c:v>
                </c:pt>
                <c:pt idx="1">
                  <c:v>145.6</c:v>
                </c:pt>
                <c:pt idx="2">
                  <c:v>118.8</c:v>
                </c:pt>
                <c:pt idx="3">
                  <c:v>77.333333333333329</c:v>
                </c:pt>
                <c:pt idx="4">
                  <c:v>65.333299999999994</c:v>
                </c:pt>
                <c:pt idx="5">
                  <c:v>64.67</c:v>
                </c:pt>
                <c:pt idx="6">
                  <c:v>58.69</c:v>
                </c:pt>
                <c:pt idx="7">
                  <c:v>52.5</c:v>
                </c:pt>
                <c:pt idx="8">
                  <c:v>49</c:v>
                </c:pt>
                <c:pt idx="9">
                  <c:v>46.15</c:v>
                </c:pt>
                <c:pt idx="10">
                  <c:v>31.875</c:v>
                </c:pt>
                <c:pt idx="11">
                  <c:v>30.54</c:v>
                </c:pt>
                <c:pt idx="12">
                  <c:v>27.25</c:v>
                </c:pt>
                <c:pt idx="13">
                  <c:v>27</c:v>
                </c:pt>
                <c:pt idx="14">
                  <c:v>26.5</c:v>
                </c:pt>
                <c:pt idx="15">
                  <c:v>22</c:v>
                </c:pt>
                <c:pt idx="16">
                  <c:v>16.625</c:v>
                </c:pt>
                <c:pt idx="17">
                  <c:v>9</c:v>
                </c:pt>
                <c:pt idx="18">
                  <c:v>4</c:v>
                </c:pt>
              </c:numCache>
            </c:numRef>
          </c:val>
        </c:ser>
        <c:dLbls>
          <c:showLegendKey val="0"/>
          <c:showVal val="0"/>
          <c:showCatName val="0"/>
          <c:showSerName val="0"/>
          <c:showPercent val="0"/>
          <c:showBubbleSize val="0"/>
        </c:dLbls>
        <c:gapWidth val="150"/>
        <c:axId val="234148712"/>
        <c:axId val="234149104"/>
      </c:barChart>
      <c:catAx>
        <c:axId val="234148712"/>
        <c:scaling>
          <c:orientation val="minMax"/>
        </c:scaling>
        <c:delete val="0"/>
        <c:axPos val="b"/>
        <c:numFmt formatCode="General" sourceLinked="0"/>
        <c:majorTickMark val="out"/>
        <c:minorTickMark val="none"/>
        <c:tickLblPos val="nextTo"/>
        <c:txPr>
          <a:bodyPr/>
          <a:lstStyle/>
          <a:p>
            <a:pPr>
              <a:defRPr sz="1600"/>
            </a:pPr>
            <a:endParaRPr lang="en-US"/>
          </a:p>
        </c:txPr>
        <c:crossAx val="234149104"/>
        <c:crosses val="autoZero"/>
        <c:auto val="1"/>
        <c:lblAlgn val="ctr"/>
        <c:lblOffset val="100"/>
        <c:noMultiLvlLbl val="0"/>
      </c:catAx>
      <c:valAx>
        <c:axId val="234149104"/>
        <c:scaling>
          <c:orientation val="minMax"/>
        </c:scaling>
        <c:delete val="0"/>
        <c:axPos val="l"/>
        <c:majorGridlines>
          <c:spPr>
            <a:ln>
              <a:solidFill>
                <a:schemeClr val="tx2">
                  <a:lumMod val="40000"/>
                  <a:lumOff val="60000"/>
                </a:schemeClr>
              </a:solidFill>
            </a:ln>
          </c:spPr>
        </c:majorGridlines>
        <c:numFmt formatCode="0" sourceLinked="1"/>
        <c:majorTickMark val="out"/>
        <c:minorTickMark val="none"/>
        <c:tickLblPos val="nextTo"/>
        <c:crossAx val="234148712"/>
        <c:crosses val="autoZero"/>
        <c:crossBetween val="between"/>
      </c:valAx>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77B128-844A-4B2F-B379-205265D7194F}" type="datetimeFigureOut">
              <a:rPr lang="en-US" smtClean="0"/>
              <a:t>2/3/2016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84702F-B3F6-41DB-B371-0DC3B0A0EFE3}" type="slidenum">
              <a:rPr lang="en-US" smtClean="0"/>
              <a:t>‹#›</a:t>
            </a:fld>
            <a:endParaRPr lang="en-US"/>
          </a:p>
        </p:txBody>
      </p:sp>
    </p:spTree>
    <p:extLst>
      <p:ext uri="{BB962C8B-B14F-4D97-AF65-F5344CB8AC3E}">
        <p14:creationId xmlns:p14="http://schemas.microsoft.com/office/powerpoint/2010/main" val="31608068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190511-7D42-44D7-BFC8-0E03A25498E1}" type="slidenum">
              <a:rPr lang="en-US" smtClean="0"/>
              <a:t>6</a:t>
            </a:fld>
            <a:endParaRPr lang="en-US"/>
          </a:p>
        </p:txBody>
      </p:sp>
    </p:spTree>
    <p:extLst>
      <p:ext uri="{BB962C8B-B14F-4D97-AF65-F5344CB8AC3E}">
        <p14:creationId xmlns:p14="http://schemas.microsoft.com/office/powerpoint/2010/main" val="37482598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190511-7D42-44D7-BFC8-0E03A25498E1}" type="slidenum">
              <a:rPr lang="en-US" smtClean="0"/>
              <a:t>14</a:t>
            </a:fld>
            <a:endParaRPr lang="en-US"/>
          </a:p>
        </p:txBody>
      </p:sp>
    </p:spTree>
    <p:extLst>
      <p:ext uri="{BB962C8B-B14F-4D97-AF65-F5344CB8AC3E}">
        <p14:creationId xmlns:p14="http://schemas.microsoft.com/office/powerpoint/2010/main" val="28389330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397E0307-B85C-446A-8EF0-0407D435D787}" type="datetimeFigureOut">
              <a:rPr lang="en-US" smtClean="0"/>
              <a:t>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83963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CFE2CC-454D-4466-AC55-B86DA0A87BAE}" type="datetimeFigureOut">
              <a:rPr lang="en-US" smtClean="0"/>
              <a:t>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32091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47B1BF-4039-460D-A637-65428CBD720E}" type="datetimeFigureOut">
              <a:rPr lang="en-US" smtClean="0"/>
              <a:t>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42011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AA39ACE-9343-4EBE-B5CA-AEA240A1DC53}" type="datetimeFigureOut">
              <a:rPr lang="en-US" smtClean="0"/>
              <a:t>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76506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A00F7B-89C5-4DF7-A309-6263220147D4}" type="datetimeFigureOut">
              <a:rPr lang="en-US" smtClean="0"/>
              <a:t>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7550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49C95DE-FD64-4606-AE61-EC1136867CC6}" type="datetimeFigureOut">
              <a:rPr lang="en-US" smtClean="0"/>
              <a:t>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87539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DEB0BBD-30FE-4CF1-900A-0C45149F8AF8}" type="datetimeFigureOut">
              <a:rPr lang="en-US" smtClean="0"/>
              <a:t>2/3/2016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738045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91A5F7F-3E81-4C65-A4D1-CB62D5B9DB91}" type="datetimeFigureOut">
              <a:rPr lang="en-US" smtClean="0"/>
              <a:t>2/3/2016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20678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7ECC86-1672-4627-AEFE-EC5485C73905}" type="datetimeFigureOut">
              <a:rPr lang="en-US" smtClean="0"/>
              <a:t>2/3/2016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57185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smtClean="0"/>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DCB01F-D966-4C62-B900-0BE008A90C98}" type="datetimeFigureOut">
              <a:rPr lang="en-US" smtClean="0"/>
              <a:t>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068787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73A0EA-7DC7-4964-BB97-B173EF3B859A}" type="datetimeFigureOut">
              <a:rPr lang="en-US" smtClean="0"/>
              <a:t>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9507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30EF52CC-F3D9-41D4-BCE4-C208E61A3F31}" type="datetimeFigureOut">
              <a:rPr lang="en-US" smtClean="0"/>
              <a:t>2/3/2016</a:t>
            </a:fld>
            <a:endParaRPr lang="en-US" dirty="0"/>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6D22F896-40B5-4ADD-8801-0D06FADFA095}" type="slidenum">
              <a:rPr lang="en-US" smtClean="0"/>
              <a:pPr/>
              <a:t>‹#›</a:t>
            </a:fld>
            <a:endParaRPr lang="en-US" dirty="0"/>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5776720"/>
      </p:ext>
    </p:extLst>
  </p:cSld>
  <p:clrMap bg1="lt1" tx1="dk1" bg2="lt2" tx2="dk2" accent1="accent1" accent2="accent2" accent3="accent3" accent4="accent4" accent5="accent5" accent6="accent6" hlink="hlink" folHlink="folHlink"/>
  <p:sldLayoutIdLst>
    <p:sldLayoutId id="2147483784" r:id="rId1"/>
    <p:sldLayoutId id="2147483785" r:id="rId2"/>
    <p:sldLayoutId id="2147483786" r:id="rId3"/>
    <p:sldLayoutId id="2147483787" r:id="rId4"/>
    <p:sldLayoutId id="2147483788" r:id="rId5"/>
    <p:sldLayoutId id="2147483789" r:id="rId6"/>
    <p:sldLayoutId id="2147483790" r:id="rId7"/>
    <p:sldLayoutId id="2147483791" r:id="rId8"/>
    <p:sldLayoutId id="2147483792" r:id="rId9"/>
    <p:sldLayoutId id="2147483793" r:id="rId10"/>
    <p:sldLayoutId id="2147483794" r:id="rId11"/>
  </p:sldLayoutIdLst>
  <p:hf sldNum="0" hdr="0" ftr="0" dt="0"/>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moonrm.com/depts" TargetMode="External"/><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hyperlink" Target="http://moonrm.com/depts/index.php?layout=31426653410226053073675771524" TargetMode="External"/><Relationship Id="rId4" Type="http://schemas.openxmlformats.org/officeDocument/2006/relationships/hyperlink" Target="http://moonrm.com/depts/index.php?layout=00234020231334123140542545555"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dirty="0" smtClean="0"/>
              <a:t>Making faculty service more fair, More efficient,  and more rewarding</a:t>
            </a:r>
            <a:endParaRPr lang="en-US" dirty="0"/>
          </a:p>
        </p:txBody>
      </p:sp>
      <p:sp>
        <p:nvSpPr>
          <p:cNvPr id="3" name="Subtitle 2"/>
          <p:cNvSpPr>
            <a:spLocks noGrp="1"/>
          </p:cNvSpPr>
          <p:nvPr>
            <p:ph type="subTitle" idx="1"/>
          </p:nvPr>
        </p:nvSpPr>
        <p:spPr/>
        <p:txBody>
          <a:bodyPr>
            <a:normAutofit/>
          </a:bodyPr>
          <a:lstStyle/>
          <a:p>
            <a:r>
              <a:rPr lang="en-US" sz="1800" dirty="0" smtClean="0"/>
              <a:t>One Proposal</a:t>
            </a:r>
          </a:p>
          <a:p>
            <a:r>
              <a:rPr lang="en-US" sz="1800" dirty="0" smtClean="0"/>
              <a:t>Three Ideas</a:t>
            </a:r>
            <a:endParaRPr lang="en-US" sz="1800" dirty="0"/>
          </a:p>
        </p:txBody>
      </p:sp>
    </p:spTree>
    <p:extLst>
      <p:ext uri="{BB962C8B-B14F-4D97-AF65-F5344CB8AC3E}">
        <p14:creationId xmlns:p14="http://schemas.microsoft.com/office/powerpoint/2010/main" val="9491121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6600" dirty="0" smtClean="0"/>
              <a:t>Follow up</a:t>
            </a:r>
            <a:endParaRPr lang="en-US" dirty="0"/>
          </a:p>
        </p:txBody>
      </p:sp>
      <p:sp>
        <p:nvSpPr>
          <p:cNvPr id="5" name="Content Placeholder 4"/>
          <p:cNvSpPr>
            <a:spLocks noGrp="1"/>
          </p:cNvSpPr>
          <p:nvPr>
            <p:ph idx="1"/>
          </p:nvPr>
        </p:nvSpPr>
        <p:spPr>
          <a:xfrm>
            <a:off x="768096" y="1778000"/>
            <a:ext cx="7290055" cy="4023360"/>
          </a:xfrm>
        </p:spPr>
        <p:txBody>
          <a:bodyPr>
            <a:noAutofit/>
          </a:bodyPr>
          <a:lstStyle/>
          <a:p>
            <a:pPr>
              <a:lnSpc>
                <a:spcPct val="100000"/>
              </a:lnSpc>
            </a:pPr>
            <a:r>
              <a:rPr lang="en-US" sz="3600" dirty="0" smtClean="0"/>
              <a:t>Replace or relocate vital functions</a:t>
            </a:r>
          </a:p>
          <a:p>
            <a:pPr>
              <a:lnSpc>
                <a:spcPct val="100000"/>
              </a:lnSpc>
            </a:pPr>
            <a:endParaRPr lang="en-US" sz="1000" dirty="0" smtClean="0"/>
          </a:p>
          <a:p>
            <a:pPr lvl="1">
              <a:lnSpc>
                <a:spcPct val="100000"/>
              </a:lnSpc>
              <a:spcBef>
                <a:spcPts val="0"/>
              </a:spcBef>
              <a:spcAft>
                <a:spcPts val="0"/>
              </a:spcAft>
            </a:pPr>
            <a:r>
              <a:rPr lang="en-US" sz="3200" b="1" dirty="0" smtClean="0"/>
              <a:t>Ed Studies </a:t>
            </a:r>
            <a:r>
              <a:rPr lang="en-US" sz="3200" dirty="0" smtClean="0"/>
              <a:t>– occasional accreditation work</a:t>
            </a:r>
          </a:p>
          <a:p>
            <a:pPr lvl="1">
              <a:lnSpc>
                <a:spcPct val="100000"/>
              </a:lnSpc>
              <a:spcBef>
                <a:spcPts val="0"/>
              </a:spcBef>
              <a:spcAft>
                <a:spcPts val="0"/>
              </a:spcAft>
            </a:pPr>
            <a:endParaRPr lang="en-US" sz="3200" dirty="0" smtClean="0"/>
          </a:p>
          <a:p>
            <a:pPr lvl="1">
              <a:lnSpc>
                <a:spcPct val="100000"/>
              </a:lnSpc>
              <a:spcBef>
                <a:spcPts val="0"/>
              </a:spcBef>
              <a:spcAft>
                <a:spcPts val="0"/>
              </a:spcAft>
            </a:pPr>
            <a:r>
              <a:rPr lang="en-US" sz="3200" b="1" dirty="0" smtClean="0"/>
              <a:t>Community Life </a:t>
            </a:r>
            <a:r>
              <a:rPr lang="en-US" sz="3200" dirty="0" smtClean="0"/>
              <a:t>– honor code, judicial board, trustees/alumni rep</a:t>
            </a:r>
          </a:p>
          <a:p>
            <a:pPr lvl="1">
              <a:lnSpc>
                <a:spcPct val="100000"/>
              </a:lnSpc>
              <a:spcBef>
                <a:spcPts val="0"/>
              </a:spcBef>
              <a:spcAft>
                <a:spcPts val="0"/>
              </a:spcAft>
            </a:pPr>
            <a:endParaRPr lang="en-US" sz="3200" dirty="0" smtClean="0"/>
          </a:p>
          <a:p>
            <a:pPr lvl="1">
              <a:lnSpc>
                <a:spcPct val="100000"/>
              </a:lnSpc>
              <a:spcBef>
                <a:spcPts val="0"/>
              </a:spcBef>
              <a:spcAft>
                <a:spcPts val="0"/>
              </a:spcAft>
            </a:pPr>
            <a:r>
              <a:rPr lang="en-US" sz="3200" b="1" dirty="0" smtClean="0"/>
              <a:t>Educational </a:t>
            </a:r>
            <a:r>
              <a:rPr lang="en-US" sz="3200" b="1" dirty="0"/>
              <a:t>Support </a:t>
            </a:r>
            <a:r>
              <a:rPr lang="en-US" sz="3200" b="1" dirty="0" smtClean="0"/>
              <a:t>Team </a:t>
            </a:r>
            <a:r>
              <a:rPr lang="en-US" sz="3200" dirty="0"/>
              <a:t>- scholarships</a:t>
            </a:r>
          </a:p>
          <a:p>
            <a:pPr lvl="1">
              <a:lnSpc>
                <a:spcPct val="100000"/>
              </a:lnSpc>
              <a:spcBef>
                <a:spcPts val="0"/>
              </a:spcBef>
              <a:spcAft>
                <a:spcPts val="0"/>
              </a:spcAft>
            </a:pPr>
            <a:endParaRPr lang="en-US" sz="3200" dirty="0" smtClean="0"/>
          </a:p>
          <a:p>
            <a:pPr lvl="1">
              <a:lnSpc>
                <a:spcPct val="100000"/>
              </a:lnSpc>
              <a:spcBef>
                <a:spcPts val="0"/>
              </a:spcBef>
              <a:spcAft>
                <a:spcPts val="0"/>
              </a:spcAft>
            </a:pPr>
            <a:r>
              <a:rPr lang="en-US" sz="3200" b="1" dirty="0" smtClean="0"/>
              <a:t>Tech </a:t>
            </a:r>
            <a:r>
              <a:rPr lang="en-US" sz="3200" b="1" dirty="0"/>
              <a:t>Advisory </a:t>
            </a:r>
            <a:r>
              <a:rPr lang="en-US" sz="3200" dirty="0"/>
              <a:t>– figure out later</a:t>
            </a:r>
          </a:p>
          <a:p>
            <a:pPr marL="128016" lvl="1" indent="0">
              <a:lnSpc>
                <a:spcPct val="100000"/>
              </a:lnSpc>
              <a:buNone/>
            </a:pPr>
            <a:endParaRPr lang="en-US" sz="3200" dirty="0" smtClean="0"/>
          </a:p>
          <a:p>
            <a:pPr>
              <a:lnSpc>
                <a:spcPct val="100000"/>
              </a:lnSpc>
            </a:pPr>
            <a:endParaRPr lang="en-US" sz="3600" dirty="0"/>
          </a:p>
        </p:txBody>
      </p:sp>
    </p:spTree>
    <p:extLst>
      <p:ext uri="{BB962C8B-B14F-4D97-AF65-F5344CB8AC3E}">
        <p14:creationId xmlns:p14="http://schemas.microsoft.com/office/powerpoint/2010/main" val="41584669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Ideas for new administrative structures &amp; service Rewards</a:t>
            </a:r>
            <a:endParaRPr lang="en-US" dirty="0"/>
          </a:p>
        </p:txBody>
      </p:sp>
      <p:sp>
        <p:nvSpPr>
          <p:cNvPr id="3" name="Subtitle 2"/>
          <p:cNvSpPr>
            <a:spLocks noGrp="1"/>
          </p:cNvSpPr>
          <p:nvPr>
            <p:ph type="subTitle" idx="1"/>
          </p:nvPr>
        </p:nvSpPr>
        <p:spPr/>
        <p:txBody>
          <a:bodyPr>
            <a:normAutofit/>
          </a:bodyPr>
          <a:lstStyle/>
          <a:p>
            <a:r>
              <a:rPr lang="en-US" sz="2800" dirty="0" smtClean="0"/>
              <a:t>Faculty Forum</a:t>
            </a:r>
          </a:p>
          <a:p>
            <a:r>
              <a:rPr lang="en-US" sz="2800" dirty="0" smtClean="0"/>
              <a:t>February 10th</a:t>
            </a:r>
            <a:endParaRPr lang="en-US" sz="2800" dirty="0"/>
          </a:p>
        </p:txBody>
      </p:sp>
    </p:spTree>
    <p:extLst>
      <p:ext uri="{BB962C8B-B14F-4D97-AF65-F5344CB8AC3E}">
        <p14:creationId xmlns:p14="http://schemas.microsoft.com/office/powerpoint/2010/main" val="38291467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Motivations</a:t>
            </a:r>
            <a:endParaRPr lang="en-US" dirty="0"/>
          </a:p>
        </p:txBody>
      </p:sp>
      <p:sp>
        <p:nvSpPr>
          <p:cNvPr id="3" name="Content Placeholder 2"/>
          <p:cNvSpPr>
            <a:spLocks noGrp="1"/>
          </p:cNvSpPr>
          <p:nvPr>
            <p:ph idx="1"/>
          </p:nvPr>
        </p:nvSpPr>
        <p:spPr/>
        <p:txBody>
          <a:bodyPr>
            <a:noAutofit/>
          </a:bodyPr>
          <a:lstStyle/>
          <a:p>
            <a:pPr>
              <a:buFont typeface="Wingdings" panose="05000000000000000000" pitchFamily="2" charset="2"/>
              <a:buChar char="§"/>
            </a:pPr>
            <a:r>
              <a:rPr lang="en-US" sz="2600" dirty="0" smtClean="0"/>
              <a:t>Develop a more efficient administrative structure with less redundancy, less wasted effort, and more space for teaching, collaboration, and research.</a:t>
            </a:r>
          </a:p>
          <a:p>
            <a:pPr>
              <a:buFont typeface="Wingdings" panose="05000000000000000000" pitchFamily="2" charset="2"/>
              <a:buChar char="§"/>
            </a:pPr>
            <a:r>
              <a:rPr lang="en-US" sz="2600" dirty="0" smtClean="0"/>
              <a:t>Reduce </a:t>
            </a:r>
            <a:r>
              <a:rPr lang="en-US" sz="2600" dirty="0"/>
              <a:t>the number of service positions and roles we are trying to fill, ideally by eliminating or consolidating roles with little to do. </a:t>
            </a:r>
          </a:p>
          <a:p>
            <a:pPr>
              <a:buFont typeface="Wingdings" panose="05000000000000000000" pitchFamily="2" charset="2"/>
              <a:buChar char="§"/>
            </a:pPr>
            <a:r>
              <a:rPr lang="en-US" sz="2600" dirty="0"/>
              <a:t>Come up with a more equitable system for distribution of compensation (stipends and course releases) for service work, so that all who take on extra duties are </a:t>
            </a:r>
            <a:r>
              <a:rPr lang="en-US" sz="2600" dirty="0" smtClean="0"/>
              <a:t>compensated.</a:t>
            </a:r>
            <a:endParaRPr lang="en-US" sz="2600" dirty="0"/>
          </a:p>
        </p:txBody>
      </p:sp>
    </p:spTree>
    <p:extLst>
      <p:ext uri="{BB962C8B-B14F-4D97-AF65-F5344CB8AC3E}">
        <p14:creationId xmlns:p14="http://schemas.microsoft.com/office/powerpoint/2010/main" val="17900038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3600" dirty="0" smtClean="0"/>
              <a:t>Increase No. of Divisions</a:t>
            </a:r>
            <a:br>
              <a:rPr lang="en-US" sz="3600" dirty="0" smtClean="0"/>
            </a:br>
            <a:r>
              <a:rPr lang="en-US" sz="3600" dirty="0" smtClean="0"/>
              <a:t>Balance Division Staffing</a:t>
            </a:r>
            <a:br>
              <a:rPr lang="en-US" sz="3600" dirty="0" smtClean="0"/>
            </a:br>
            <a:r>
              <a:rPr lang="en-US" sz="3600" dirty="0" smtClean="0"/>
              <a:t>Remove obligations from Chairs</a:t>
            </a:r>
            <a:br>
              <a:rPr lang="en-US" sz="3600" dirty="0" smtClean="0"/>
            </a:br>
            <a:r>
              <a:rPr lang="en-US" sz="3600" dirty="0" smtClean="0"/>
              <a:t>Redesign Division Head Position</a:t>
            </a:r>
            <a:endParaRPr lang="en-US" sz="3600" dirty="0"/>
          </a:p>
        </p:txBody>
      </p:sp>
      <p:sp>
        <p:nvSpPr>
          <p:cNvPr id="3" name="Subtitle 2"/>
          <p:cNvSpPr>
            <a:spLocks noGrp="1"/>
          </p:cNvSpPr>
          <p:nvPr>
            <p:ph type="subTitle" idx="1"/>
          </p:nvPr>
        </p:nvSpPr>
        <p:spPr/>
        <p:txBody>
          <a:bodyPr>
            <a:normAutofit/>
          </a:bodyPr>
          <a:lstStyle/>
          <a:p>
            <a:r>
              <a:rPr lang="en-US" sz="2800" dirty="0" smtClean="0"/>
              <a:t>IDEA #1</a:t>
            </a:r>
            <a:endParaRPr lang="en-US" sz="2800" dirty="0"/>
          </a:p>
        </p:txBody>
      </p:sp>
    </p:spTree>
    <p:extLst>
      <p:ext uri="{BB962C8B-B14F-4D97-AF65-F5344CB8AC3E}">
        <p14:creationId xmlns:p14="http://schemas.microsoft.com/office/powerpoint/2010/main" val="5950241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39256" y="838200"/>
            <a:ext cx="5356468" cy="495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743" y="933306"/>
            <a:ext cx="8988552" cy="4762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Rectangle 18"/>
          <p:cNvSpPr/>
          <p:nvPr/>
        </p:nvSpPr>
        <p:spPr>
          <a:xfrm>
            <a:off x="44019" y="838200"/>
            <a:ext cx="5356468" cy="4953000"/>
          </a:xfrm>
          <a:prstGeom prst="rect">
            <a:avLst/>
          </a:prstGeom>
          <a:solidFill>
            <a:srgbClr val="0D0D0D">
              <a:alpha val="10196"/>
            </a:srgbClr>
          </a:solidFill>
          <a:ln>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Left Brace 11"/>
          <p:cNvSpPr/>
          <p:nvPr/>
        </p:nvSpPr>
        <p:spPr>
          <a:xfrm rot="16200000">
            <a:off x="2530526" y="3383202"/>
            <a:ext cx="381000" cy="5349396"/>
          </a:xfrm>
          <a:prstGeom prst="leftBrace">
            <a:avLst>
              <a:gd name="adj1" fmla="val 85909"/>
              <a:gd name="adj2" fmla="val 50000"/>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TextBox 12"/>
          <p:cNvSpPr txBox="1"/>
          <p:nvPr/>
        </p:nvSpPr>
        <p:spPr>
          <a:xfrm>
            <a:off x="1048328" y="6211669"/>
            <a:ext cx="3352800" cy="646331"/>
          </a:xfrm>
          <a:prstGeom prst="rect">
            <a:avLst/>
          </a:prstGeom>
          <a:noFill/>
        </p:spPr>
        <p:txBody>
          <a:bodyPr wrap="square" rtlCol="0">
            <a:spAutoFit/>
          </a:bodyPr>
          <a:lstStyle/>
          <a:p>
            <a:pPr algn="ctr"/>
            <a:r>
              <a:rPr lang="en-US" dirty="0" smtClean="0"/>
              <a:t>90 Tenured/Tenure Track Faculty cover this many spaces</a:t>
            </a:r>
            <a:endParaRPr lang="en-US" dirty="0"/>
          </a:p>
        </p:txBody>
      </p:sp>
      <p:sp>
        <p:nvSpPr>
          <p:cNvPr id="2" name="5-Point Star 1"/>
          <p:cNvSpPr/>
          <p:nvPr/>
        </p:nvSpPr>
        <p:spPr>
          <a:xfrm>
            <a:off x="274320" y="1082040"/>
            <a:ext cx="228600" cy="228600"/>
          </a:xfrm>
          <a:prstGeom prst="star5">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9" name="5-Point Star 8"/>
          <p:cNvSpPr/>
          <p:nvPr/>
        </p:nvSpPr>
        <p:spPr>
          <a:xfrm>
            <a:off x="3962400" y="1082040"/>
            <a:ext cx="228600" cy="228600"/>
          </a:xfrm>
          <a:prstGeom prst="star5">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0" name="5-Point Star 9"/>
          <p:cNvSpPr/>
          <p:nvPr/>
        </p:nvSpPr>
        <p:spPr>
          <a:xfrm>
            <a:off x="6614160" y="1082040"/>
            <a:ext cx="228600" cy="228600"/>
          </a:xfrm>
          <a:prstGeom prst="star5">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4" name="5-Point Star 13"/>
          <p:cNvSpPr/>
          <p:nvPr/>
        </p:nvSpPr>
        <p:spPr>
          <a:xfrm>
            <a:off x="3429000" y="2667000"/>
            <a:ext cx="228600" cy="228600"/>
          </a:xfrm>
          <a:prstGeom prst="star5">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5" name="5-Point Star 14"/>
          <p:cNvSpPr/>
          <p:nvPr/>
        </p:nvSpPr>
        <p:spPr>
          <a:xfrm>
            <a:off x="266700" y="3718560"/>
            <a:ext cx="228600" cy="228600"/>
          </a:xfrm>
          <a:prstGeom prst="star5">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6" name="5-Point Star 15"/>
          <p:cNvSpPr/>
          <p:nvPr/>
        </p:nvSpPr>
        <p:spPr>
          <a:xfrm>
            <a:off x="274320" y="4244340"/>
            <a:ext cx="228600" cy="228600"/>
          </a:xfrm>
          <a:prstGeom prst="star5">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7" name="5-Point Star 16"/>
          <p:cNvSpPr/>
          <p:nvPr/>
        </p:nvSpPr>
        <p:spPr>
          <a:xfrm>
            <a:off x="266700" y="4785360"/>
            <a:ext cx="228600" cy="228600"/>
          </a:xfrm>
          <a:prstGeom prst="star5">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8" name="5-Point Star 17"/>
          <p:cNvSpPr/>
          <p:nvPr/>
        </p:nvSpPr>
        <p:spPr>
          <a:xfrm>
            <a:off x="2895600" y="3718560"/>
            <a:ext cx="228600" cy="228600"/>
          </a:xfrm>
          <a:prstGeom prst="star5">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0" name="5-Point Star 19"/>
          <p:cNvSpPr/>
          <p:nvPr/>
        </p:nvSpPr>
        <p:spPr>
          <a:xfrm>
            <a:off x="5943600" y="6248400"/>
            <a:ext cx="228600" cy="228600"/>
          </a:xfrm>
          <a:prstGeom prst="star5">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1" name="TextBox 20"/>
          <p:cNvSpPr txBox="1"/>
          <p:nvPr/>
        </p:nvSpPr>
        <p:spPr>
          <a:xfrm>
            <a:off x="6065520" y="6248400"/>
            <a:ext cx="2872740" cy="276999"/>
          </a:xfrm>
          <a:prstGeom prst="rect">
            <a:avLst/>
          </a:prstGeom>
          <a:noFill/>
        </p:spPr>
        <p:txBody>
          <a:bodyPr wrap="square" rtlCol="0">
            <a:spAutoFit/>
          </a:bodyPr>
          <a:lstStyle/>
          <a:p>
            <a:pPr algn="ctr"/>
            <a:r>
              <a:rPr lang="en-US" sz="1200" dirty="0" smtClean="0"/>
              <a:t>means divisional representation required</a:t>
            </a:r>
            <a:endParaRPr lang="en-US" sz="1200" dirty="0"/>
          </a:p>
        </p:txBody>
      </p:sp>
      <p:sp>
        <p:nvSpPr>
          <p:cNvPr id="23" name="Title 1"/>
          <p:cNvSpPr txBox="1">
            <a:spLocks/>
          </p:cNvSpPr>
          <p:nvPr/>
        </p:nvSpPr>
        <p:spPr>
          <a:xfrm>
            <a:off x="381000" y="45888"/>
            <a:ext cx="8482200" cy="839019"/>
          </a:xfrm>
          <a:prstGeom prst="rect">
            <a:avLst/>
          </a:prstGeom>
        </p:spPr>
        <p:txBody>
          <a:bodyPr vert="horz" lIns="91440" tIns="45720" rIns="91440" bIns="45720" rtlCol="0" anchor="ctr">
            <a:normAutofit/>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en-US" dirty="0" smtClean="0"/>
              <a:t>Motivations - </a:t>
            </a:r>
            <a:r>
              <a:rPr lang="en-US" sz="3200" dirty="0" smtClean="0"/>
              <a:t>Faculty Service Positions at Guilford</a:t>
            </a:r>
            <a:endParaRPr lang="en-US" dirty="0"/>
          </a:p>
        </p:txBody>
      </p:sp>
    </p:spTree>
    <p:extLst>
      <p:ext uri="{BB962C8B-B14F-4D97-AF65-F5344CB8AC3E}">
        <p14:creationId xmlns:p14="http://schemas.microsoft.com/office/powerpoint/2010/main" val="36757308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dirty="0" smtClean="0"/>
              <a:t>Existing </a:t>
            </a:r>
            <a:br>
              <a:rPr lang="en-US" dirty="0" smtClean="0"/>
            </a:br>
            <a:r>
              <a:rPr lang="en-US" dirty="0" smtClean="0"/>
              <a:t>Divisions</a:t>
            </a:r>
            <a:endParaRPr lang="en-US" sz="3600"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3717462" y="-21874"/>
            <a:ext cx="5450138" cy="6899516"/>
          </a:xfrm>
          <a:prstGeom prst="rect">
            <a:avLst/>
          </a:prstGeom>
          <a:noFill/>
          <a:ln>
            <a:noFill/>
          </a:ln>
        </p:spPr>
      </p:pic>
      <p:sp>
        <p:nvSpPr>
          <p:cNvPr id="3" name="TextBox 2"/>
          <p:cNvSpPr txBox="1"/>
          <p:nvPr/>
        </p:nvSpPr>
        <p:spPr>
          <a:xfrm>
            <a:off x="264096" y="3117600"/>
            <a:ext cx="3371179" cy="1938992"/>
          </a:xfrm>
          <a:prstGeom prst="rect">
            <a:avLst/>
          </a:prstGeom>
          <a:noFill/>
        </p:spPr>
        <p:txBody>
          <a:bodyPr wrap="none" rtlCol="0">
            <a:spAutoFit/>
          </a:bodyPr>
          <a:lstStyle/>
          <a:p>
            <a:r>
              <a:rPr lang="en-US" sz="2400" dirty="0" smtClean="0">
                <a:hlinkClick r:id="rId3"/>
              </a:rPr>
              <a:t>http://moonrm.com/depts</a:t>
            </a:r>
            <a:endParaRPr lang="en-US" sz="2400" dirty="0" smtClean="0"/>
          </a:p>
          <a:p>
            <a:endParaRPr lang="en-US" sz="2400" dirty="0"/>
          </a:p>
          <a:p>
            <a:r>
              <a:rPr lang="en-US" sz="2400" dirty="0" smtClean="0">
                <a:hlinkClick r:id="rId4"/>
              </a:rPr>
              <a:t>Current</a:t>
            </a:r>
            <a:r>
              <a:rPr lang="en-US" sz="2400" dirty="0" smtClean="0"/>
              <a:t> </a:t>
            </a:r>
          </a:p>
          <a:p>
            <a:endParaRPr lang="en-US" sz="2400" dirty="0" smtClean="0"/>
          </a:p>
          <a:p>
            <a:r>
              <a:rPr lang="en-US" sz="2400" dirty="0" smtClean="0">
                <a:hlinkClick r:id="rId5"/>
              </a:rPr>
              <a:t>Beth’s Idea</a:t>
            </a:r>
            <a:endParaRPr lang="en-US" sz="2400" dirty="0"/>
          </a:p>
        </p:txBody>
      </p:sp>
    </p:spTree>
    <p:extLst>
      <p:ext uri="{BB962C8B-B14F-4D97-AF65-F5344CB8AC3E}">
        <p14:creationId xmlns:p14="http://schemas.microsoft.com/office/powerpoint/2010/main" val="2819101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3600" dirty="0" smtClean="0"/>
              <a:t>Pooled Service Rewards</a:t>
            </a:r>
            <a:br>
              <a:rPr lang="en-US" sz="3600" dirty="0" smtClean="0"/>
            </a:br>
            <a:r>
              <a:rPr lang="en-US" sz="3600" dirty="0" smtClean="0"/>
              <a:t>Earned by time served</a:t>
            </a:r>
            <a:endParaRPr lang="en-US" sz="3600" dirty="0"/>
          </a:p>
        </p:txBody>
      </p:sp>
      <p:sp>
        <p:nvSpPr>
          <p:cNvPr id="3" name="Subtitle 2"/>
          <p:cNvSpPr>
            <a:spLocks noGrp="1"/>
          </p:cNvSpPr>
          <p:nvPr>
            <p:ph type="subTitle" idx="1"/>
          </p:nvPr>
        </p:nvSpPr>
        <p:spPr/>
        <p:txBody>
          <a:bodyPr>
            <a:normAutofit/>
          </a:bodyPr>
          <a:lstStyle/>
          <a:p>
            <a:r>
              <a:rPr lang="en-US" sz="2800" dirty="0" smtClean="0"/>
              <a:t>IDEA #2</a:t>
            </a:r>
            <a:endParaRPr lang="en-US" sz="2800" dirty="0"/>
          </a:p>
        </p:txBody>
      </p:sp>
    </p:spTree>
    <p:extLst>
      <p:ext uri="{BB962C8B-B14F-4D97-AF65-F5344CB8AC3E}">
        <p14:creationId xmlns:p14="http://schemas.microsoft.com/office/powerpoint/2010/main" val="33873096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dirty="0" smtClean="0"/>
              <a:t>Motivations</a:t>
            </a:r>
            <a:br>
              <a:rPr lang="en-US" dirty="0" smtClean="0"/>
            </a:br>
            <a:r>
              <a:rPr lang="en-US" sz="3600" dirty="0" smtClean="0"/>
              <a:t>Distribution of rewards</a:t>
            </a:r>
            <a:endParaRPr lang="en-US" sz="3600" dirty="0"/>
          </a:p>
        </p:txBody>
      </p:sp>
      <p:graphicFrame>
        <p:nvGraphicFramePr>
          <p:cNvPr id="4" name="Chart 3"/>
          <p:cNvGraphicFramePr/>
          <p:nvPr>
            <p:extLst>
              <p:ext uri="{D42A27DB-BD31-4B8C-83A1-F6EECF244321}">
                <p14:modId xmlns:p14="http://schemas.microsoft.com/office/powerpoint/2010/main" val="1658231680"/>
              </p:ext>
            </p:extLst>
          </p:nvPr>
        </p:nvGraphicFramePr>
        <p:xfrm>
          <a:off x="1654304" y="2700199"/>
          <a:ext cx="5517637" cy="4149033"/>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925329" y="2011483"/>
            <a:ext cx="7293343" cy="923330"/>
          </a:xfrm>
          <a:prstGeom prst="rect">
            <a:avLst/>
          </a:prstGeom>
          <a:noFill/>
        </p:spPr>
        <p:txBody>
          <a:bodyPr wrap="none" rtlCol="0">
            <a:spAutoFit/>
          </a:bodyPr>
          <a:lstStyle/>
          <a:p>
            <a:r>
              <a:rPr lang="en-US" b="1" dirty="0"/>
              <a:t>In general, how fair and appropriate is the current assignment of rewards </a:t>
            </a:r>
            <a:endParaRPr lang="en-US" b="1" dirty="0"/>
          </a:p>
          <a:p>
            <a:r>
              <a:rPr lang="en-US" b="1" dirty="0" smtClean="0"/>
              <a:t>(</a:t>
            </a:r>
            <a:r>
              <a:rPr lang="en-US" b="1" dirty="0"/>
              <a:t>course releases and financial stipends) among various service positions?</a:t>
            </a:r>
            <a:endParaRPr lang="en-US" dirty="0"/>
          </a:p>
          <a:p>
            <a:endParaRPr lang="en-US" dirty="0"/>
          </a:p>
        </p:txBody>
      </p:sp>
    </p:spTree>
    <p:extLst>
      <p:ext uri="{BB962C8B-B14F-4D97-AF65-F5344CB8AC3E}">
        <p14:creationId xmlns:p14="http://schemas.microsoft.com/office/powerpoint/2010/main" val="38689482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dirty="0" smtClean="0"/>
              <a:t>Motivations</a:t>
            </a:r>
            <a:br>
              <a:rPr lang="en-US" dirty="0" smtClean="0"/>
            </a:br>
            <a:r>
              <a:rPr lang="en-US" sz="3600" dirty="0" smtClean="0"/>
              <a:t>Distribution of rewards</a:t>
            </a:r>
            <a:endParaRPr lang="en-US" sz="3600" dirty="0"/>
          </a:p>
        </p:txBody>
      </p:sp>
      <p:pic>
        <p:nvPicPr>
          <p:cNvPr id="6" name="Picture 5"/>
          <p:cNvPicPr>
            <a:picLocks noChangeAspect="1"/>
          </p:cNvPicPr>
          <p:nvPr/>
        </p:nvPicPr>
        <p:blipFill>
          <a:blip r:embed="rId2"/>
          <a:stretch>
            <a:fillRect/>
          </a:stretch>
        </p:blipFill>
        <p:spPr>
          <a:xfrm>
            <a:off x="5299013" y="0"/>
            <a:ext cx="3840386" cy="6865815"/>
          </a:xfrm>
          <a:prstGeom prst="rect">
            <a:avLst/>
          </a:prstGeom>
        </p:spPr>
      </p:pic>
    </p:spTree>
    <p:extLst>
      <p:ext uri="{BB962C8B-B14F-4D97-AF65-F5344CB8AC3E}">
        <p14:creationId xmlns:p14="http://schemas.microsoft.com/office/powerpoint/2010/main" val="8605062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Motivations</a:t>
            </a:r>
            <a:br>
              <a:rPr lang="en-US" dirty="0" smtClean="0"/>
            </a:br>
            <a:r>
              <a:rPr lang="en-US" sz="3600" dirty="0" smtClean="0"/>
              <a:t>Workload (hours per year)</a:t>
            </a:r>
            <a:endParaRPr lang="en-US" sz="3600" dirty="0"/>
          </a:p>
        </p:txBody>
      </p:sp>
      <p:graphicFrame>
        <p:nvGraphicFramePr>
          <p:cNvPr id="6" name="Chart 5"/>
          <p:cNvGraphicFramePr/>
          <p:nvPr>
            <p:extLst>
              <p:ext uri="{D42A27DB-BD31-4B8C-83A1-F6EECF244321}">
                <p14:modId xmlns:p14="http://schemas.microsoft.com/office/powerpoint/2010/main" val="1259143009"/>
              </p:ext>
            </p:extLst>
          </p:nvPr>
        </p:nvGraphicFramePr>
        <p:xfrm>
          <a:off x="209113" y="1895474"/>
          <a:ext cx="8754887" cy="4361326"/>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Box 6"/>
          <p:cNvSpPr txBox="1"/>
          <p:nvPr/>
        </p:nvSpPr>
        <p:spPr>
          <a:xfrm>
            <a:off x="1762800" y="1895474"/>
            <a:ext cx="895350" cy="43815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1100" dirty="0">
                <a:effectLst/>
                <a:ea typeface="Calibri" panose="020F0502020204030204" pitchFamily="34" charset="0"/>
                <a:cs typeface="Times New Roman" panose="02020603050405020304" pitchFamily="18" charset="0"/>
              </a:rPr>
              <a:t>Department Chair (176)</a:t>
            </a:r>
          </a:p>
        </p:txBody>
      </p:sp>
      <p:sp>
        <p:nvSpPr>
          <p:cNvPr id="5" name="Text Box 7"/>
          <p:cNvSpPr txBox="1"/>
          <p:nvPr/>
        </p:nvSpPr>
        <p:spPr>
          <a:xfrm>
            <a:off x="3001050" y="1895474"/>
            <a:ext cx="895350" cy="43815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15000"/>
              </a:lnSpc>
              <a:spcBef>
                <a:spcPts val="0"/>
              </a:spcBef>
              <a:spcAft>
                <a:spcPts val="1000"/>
              </a:spcAft>
            </a:pPr>
            <a:r>
              <a:rPr lang="en-US" sz="1100">
                <a:effectLst/>
                <a:ea typeface="Calibri" panose="020F0502020204030204" pitchFamily="34" charset="0"/>
                <a:cs typeface="Times New Roman" panose="02020603050405020304" pitchFamily="18" charset="0"/>
              </a:rPr>
              <a:t>Division Chair (109)</a:t>
            </a:r>
          </a:p>
        </p:txBody>
      </p:sp>
      <p:cxnSp>
        <p:nvCxnSpPr>
          <p:cNvPr id="7" name="Straight Arrow Connector 6"/>
          <p:cNvCxnSpPr/>
          <p:nvPr/>
        </p:nvCxnSpPr>
        <p:spPr>
          <a:xfrm flipH="1">
            <a:off x="1375200" y="2340000"/>
            <a:ext cx="576000" cy="7776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2210475" y="2340000"/>
            <a:ext cx="942812" cy="14420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8410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Motivations</a:t>
            </a:r>
            <a:endParaRPr lang="en-US" dirty="0"/>
          </a:p>
        </p:txBody>
      </p:sp>
      <p:sp>
        <p:nvSpPr>
          <p:cNvPr id="3" name="Content Placeholder 2"/>
          <p:cNvSpPr>
            <a:spLocks noGrp="1"/>
          </p:cNvSpPr>
          <p:nvPr>
            <p:ph idx="1"/>
          </p:nvPr>
        </p:nvSpPr>
        <p:spPr/>
        <p:txBody>
          <a:bodyPr>
            <a:noAutofit/>
          </a:bodyPr>
          <a:lstStyle/>
          <a:p>
            <a:pPr>
              <a:buFont typeface="Wingdings" panose="05000000000000000000" pitchFamily="2" charset="2"/>
              <a:buChar char="§"/>
            </a:pPr>
            <a:r>
              <a:rPr lang="en-US" sz="2600" dirty="0" smtClean="0"/>
              <a:t>Develop a more efficient administrative structure with less redundancy, less wasted effort, and more space for teaching, collaboration, and research.</a:t>
            </a:r>
          </a:p>
          <a:p>
            <a:pPr>
              <a:buFont typeface="Wingdings" panose="05000000000000000000" pitchFamily="2" charset="2"/>
              <a:buChar char="§"/>
            </a:pPr>
            <a:r>
              <a:rPr lang="en-US" sz="2600" dirty="0" smtClean="0"/>
              <a:t>Reduce overwork by reducing the </a:t>
            </a:r>
            <a:r>
              <a:rPr lang="en-US" sz="2600" dirty="0"/>
              <a:t>number of service positions and roles we are trying to fill, ideally by eliminating or consolidating roles with little to do. </a:t>
            </a:r>
          </a:p>
          <a:p>
            <a:pPr>
              <a:buFont typeface="Wingdings" panose="05000000000000000000" pitchFamily="2" charset="2"/>
              <a:buChar char="§"/>
            </a:pPr>
            <a:r>
              <a:rPr lang="en-US" sz="2600" dirty="0"/>
              <a:t>Come up with a more equitable system for distribution of compensation (stipends and course releases) for service work, so that all who take on extra duties are </a:t>
            </a:r>
            <a:r>
              <a:rPr lang="en-US" sz="2600" dirty="0" smtClean="0"/>
              <a:t>compensated.</a:t>
            </a:r>
            <a:endParaRPr lang="en-US" sz="2600" dirty="0"/>
          </a:p>
        </p:txBody>
      </p:sp>
    </p:spTree>
    <p:extLst>
      <p:ext uri="{BB962C8B-B14F-4D97-AF65-F5344CB8AC3E}">
        <p14:creationId xmlns:p14="http://schemas.microsoft.com/office/powerpoint/2010/main" val="23872605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Idea: Service credits</a:t>
            </a:r>
            <a:endParaRPr lang="en-US" dirty="0"/>
          </a:p>
        </p:txBody>
      </p:sp>
      <p:sp>
        <p:nvSpPr>
          <p:cNvPr id="3" name="Content Placeholder 2"/>
          <p:cNvSpPr>
            <a:spLocks noGrp="1"/>
          </p:cNvSpPr>
          <p:nvPr>
            <p:ph idx="1"/>
          </p:nvPr>
        </p:nvSpPr>
        <p:spPr/>
        <p:txBody>
          <a:bodyPr>
            <a:noAutofit/>
          </a:bodyPr>
          <a:lstStyle/>
          <a:p>
            <a:pPr>
              <a:buFont typeface="Wingdings" panose="05000000000000000000" pitchFamily="2" charset="2"/>
              <a:buChar char="§"/>
            </a:pPr>
            <a:r>
              <a:rPr lang="en-US" sz="3200" dirty="0"/>
              <a:t>Current rewards are pooled.</a:t>
            </a:r>
          </a:p>
          <a:p>
            <a:pPr>
              <a:buFont typeface="Wingdings" panose="05000000000000000000" pitchFamily="2" charset="2"/>
              <a:buChar char="§"/>
            </a:pPr>
            <a:r>
              <a:rPr lang="en-US" sz="3200" dirty="0" smtClean="0"/>
              <a:t>All service positions, chairs, and committees are re-evaluated by time and effort required. Each is assigned a service point value related to that time and effort. </a:t>
            </a:r>
          </a:p>
          <a:p>
            <a:pPr>
              <a:buFont typeface="Wingdings" panose="05000000000000000000" pitchFamily="2" charset="2"/>
              <a:buChar char="§"/>
            </a:pPr>
            <a:r>
              <a:rPr lang="en-US" sz="3200" dirty="0" smtClean="0"/>
              <a:t>Faculty members who serve in a position or on a committee earn the point value assigned to that role.</a:t>
            </a:r>
          </a:p>
        </p:txBody>
      </p:sp>
    </p:spTree>
    <p:extLst>
      <p:ext uri="{BB962C8B-B14F-4D97-AF65-F5344CB8AC3E}">
        <p14:creationId xmlns:p14="http://schemas.microsoft.com/office/powerpoint/2010/main" val="22555679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Rewards for Extra work</a:t>
            </a:r>
            <a:endParaRPr lang="en-US" dirty="0"/>
          </a:p>
        </p:txBody>
      </p:sp>
      <p:sp>
        <p:nvSpPr>
          <p:cNvPr id="3" name="Content Placeholder 2"/>
          <p:cNvSpPr>
            <a:spLocks noGrp="1"/>
          </p:cNvSpPr>
          <p:nvPr>
            <p:ph idx="1"/>
          </p:nvPr>
        </p:nvSpPr>
        <p:spPr/>
        <p:txBody>
          <a:bodyPr>
            <a:noAutofit/>
          </a:bodyPr>
          <a:lstStyle/>
          <a:p>
            <a:pPr>
              <a:buFont typeface="Wingdings" panose="05000000000000000000" pitchFamily="2" charset="2"/>
              <a:buChar char="§"/>
            </a:pPr>
            <a:r>
              <a:rPr lang="en-US" sz="3600" dirty="0"/>
              <a:t>For extra duties a faculty member takes on during the year (e.g. ad hoc committee, education studies accreditation, search committee, Spring into Guilford), she or he can record the time spent in those roles and report it to </a:t>
            </a:r>
            <a:r>
              <a:rPr lang="en-US" sz="3600" dirty="0" smtClean="0"/>
              <a:t>Clerk’s (or Nominating) </a:t>
            </a:r>
            <a:r>
              <a:rPr lang="en-US" sz="3600" dirty="0"/>
              <a:t>for </a:t>
            </a:r>
            <a:r>
              <a:rPr lang="en-US" sz="3600" dirty="0" smtClean="0"/>
              <a:t>review and awarding of points.</a:t>
            </a:r>
            <a:endParaRPr lang="en-US" sz="3600" dirty="0"/>
          </a:p>
        </p:txBody>
      </p:sp>
    </p:spTree>
    <p:extLst>
      <p:ext uri="{BB962C8B-B14F-4D97-AF65-F5344CB8AC3E}">
        <p14:creationId xmlns:p14="http://schemas.microsoft.com/office/powerpoint/2010/main" val="32153185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Baseline levels and </a:t>
            </a:r>
            <a:br>
              <a:rPr lang="en-US" dirty="0" smtClean="0"/>
            </a:br>
            <a:r>
              <a:rPr lang="en-US" dirty="0" smtClean="0"/>
              <a:t>rewards for extra service</a:t>
            </a:r>
            <a:endParaRPr lang="en-US" dirty="0"/>
          </a:p>
        </p:txBody>
      </p:sp>
      <p:sp>
        <p:nvSpPr>
          <p:cNvPr id="3" name="Content Placeholder 2"/>
          <p:cNvSpPr>
            <a:spLocks noGrp="1"/>
          </p:cNvSpPr>
          <p:nvPr>
            <p:ph idx="1"/>
          </p:nvPr>
        </p:nvSpPr>
        <p:spPr/>
        <p:txBody>
          <a:bodyPr>
            <a:noAutofit/>
          </a:bodyPr>
          <a:lstStyle/>
          <a:p>
            <a:pPr>
              <a:buFont typeface="Wingdings" panose="05000000000000000000" pitchFamily="2" charset="2"/>
              <a:buChar char="§"/>
            </a:pPr>
            <a:r>
              <a:rPr lang="en-US" sz="3600" dirty="0"/>
              <a:t>A minimum expected service level would be specified. Faculty who fail to reach that level would be considered not to be fulfilling </a:t>
            </a:r>
            <a:r>
              <a:rPr lang="en-US" sz="3600" dirty="0" smtClean="0"/>
              <a:t>their service </a:t>
            </a:r>
            <a:r>
              <a:rPr lang="en-US" sz="3600" dirty="0"/>
              <a:t>obligation.</a:t>
            </a:r>
          </a:p>
          <a:p>
            <a:pPr>
              <a:buFont typeface="Wingdings" panose="05000000000000000000" pitchFamily="2" charset="2"/>
              <a:buChar char="§"/>
            </a:pPr>
            <a:r>
              <a:rPr lang="en-US" sz="3600" dirty="0" smtClean="0"/>
              <a:t>Service </a:t>
            </a:r>
            <a:r>
              <a:rPr lang="en-US" sz="3600" dirty="0"/>
              <a:t>points can be traded for course releases or stipends </a:t>
            </a:r>
            <a:r>
              <a:rPr lang="en-US" sz="3600" dirty="0" smtClean="0"/>
              <a:t>from the reward pool at </a:t>
            </a:r>
            <a:r>
              <a:rPr lang="en-US" sz="3600" dirty="0"/>
              <a:t>an agreed-upon rate.</a:t>
            </a:r>
            <a:endParaRPr lang="en-US" sz="3600" dirty="0"/>
          </a:p>
        </p:txBody>
      </p:sp>
    </p:spTree>
    <p:extLst>
      <p:ext uri="{BB962C8B-B14F-4D97-AF65-F5344CB8AC3E}">
        <p14:creationId xmlns:p14="http://schemas.microsoft.com/office/powerpoint/2010/main" val="35938613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3600" dirty="0" smtClean="0"/>
              <a:t>Remove Divisional Representation from some or all committees that require it</a:t>
            </a:r>
            <a:endParaRPr lang="en-US" sz="3600" dirty="0"/>
          </a:p>
        </p:txBody>
      </p:sp>
      <p:sp>
        <p:nvSpPr>
          <p:cNvPr id="3" name="Subtitle 2"/>
          <p:cNvSpPr>
            <a:spLocks noGrp="1"/>
          </p:cNvSpPr>
          <p:nvPr>
            <p:ph type="subTitle" idx="1"/>
          </p:nvPr>
        </p:nvSpPr>
        <p:spPr/>
        <p:txBody>
          <a:bodyPr>
            <a:normAutofit/>
          </a:bodyPr>
          <a:lstStyle/>
          <a:p>
            <a:r>
              <a:rPr lang="en-US" sz="2800" dirty="0" smtClean="0"/>
              <a:t>IDEA #3</a:t>
            </a:r>
            <a:endParaRPr lang="en-US" sz="2800" dirty="0"/>
          </a:p>
        </p:txBody>
      </p:sp>
    </p:spTree>
    <p:extLst>
      <p:ext uri="{BB962C8B-B14F-4D97-AF65-F5344CB8AC3E}">
        <p14:creationId xmlns:p14="http://schemas.microsoft.com/office/powerpoint/2010/main" val="23587229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Motivations</a:t>
            </a:r>
            <a:endParaRPr lang="en-US" dirty="0"/>
          </a:p>
        </p:txBody>
      </p:sp>
      <p:sp>
        <p:nvSpPr>
          <p:cNvPr id="3" name="Content Placeholder 2"/>
          <p:cNvSpPr>
            <a:spLocks noGrp="1"/>
          </p:cNvSpPr>
          <p:nvPr>
            <p:ph idx="1"/>
          </p:nvPr>
        </p:nvSpPr>
        <p:spPr>
          <a:xfrm>
            <a:off x="768096" y="2032000"/>
            <a:ext cx="7290055" cy="4023360"/>
          </a:xfrm>
        </p:spPr>
        <p:txBody>
          <a:bodyPr>
            <a:noAutofit/>
          </a:bodyPr>
          <a:lstStyle/>
          <a:p>
            <a:pPr>
              <a:buFont typeface="Wingdings" panose="05000000000000000000" pitchFamily="2" charset="2"/>
              <a:buChar char="§"/>
            </a:pPr>
            <a:r>
              <a:rPr lang="en-US" sz="3200" dirty="0" smtClean="0"/>
              <a:t>Currently, it is hard to meet the divisional representation requirement for all committees</a:t>
            </a:r>
          </a:p>
          <a:p>
            <a:pPr>
              <a:buFont typeface="Wingdings" panose="05000000000000000000" pitchFamily="2" charset="2"/>
              <a:buChar char="§"/>
            </a:pPr>
            <a:r>
              <a:rPr lang="en-US" sz="3200" dirty="0" smtClean="0"/>
              <a:t>Divisional representation forces faculty members from smaller divisions </a:t>
            </a:r>
            <a:r>
              <a:rPr lang="en-US" sz="3200" dirty="0"/>
              <a:t>to serve </a:t>
            </a:r>
            <a:r>
              <a:rPr lang="en-US" sz="3200" dirty="0" smtClean="0"/>
              <a:t>frequently on high-workload committees</a:t>
            </a:r>
          </a:p>
          <a:p>
            <a:pPr>
              <a:buFont typeface="Wingdings" panose="05000000000000000000" pitchFamily="2" charset="2"/>
              <a:buChar char="§"/>
            </a:pPr>
            <a:r>
              <a:rPr lang="en-US" sz="3200" dirty="0" smtClean="0"/>
              <a:t>Requiring divisional representation can deny opportunities for people to serve where they most wish to serve</a:t>
            </a:r>
          </a:p>
        </p:txBody>
      </p:sp>
    </p:spTree>
    <p:extLst>
      <p:ext uri="{BB962C8B-B14F-4D97-AF65-F5344CB8AC3E}">
        <p14:creationId xmlns:p14="http://schemas.microsoft.com/office/powerpoint/2010/main" val="15199335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benefit</a:t>
            </a:r>
            <a:endParaRPr lang="en-US" dirty="0"/>
          </a:p>
        </p:txBody>
      </p:sp>
      <p:sp>
        <p:nvSpPr>
          <p:cNvPr id="3" name="Content Placeholder 2"/>
          <p:cNvSpPr>
            <a:spLocks noGrp="1"/>
          </p:cNvSpPr>
          <p:nvPr>
            <p:ph idx="1"/>
          </p:nvPr>
        </p:nvSpPr>
        <p:spPr>
          <a:xfrm>
            <a:off x="768096" y="2032000"/>
            <a:ext cx="7290055" cy="4023360"/>
          </a:xfrm>
        </p:spPr>
        <p:txBody>
          <a:bodyPr>
            <a:noAutofit/>
          </a:bodyPr>
          <a:lstStyle/>
          <a:p>
            <a:pPr>
              <a:buFont typeface="Wingdings" panose="05000000000000000000" pitchFamily="2" charset="2"/>
              <a:buChar char="§"/>
            </a:pPr>
            <a:r>
              <a:rPr lang="en-US" sz="3200" dirty="0" smtClean="0"/>
              <a:t>This year, students and others have led us to increase diversity of representation on committees. Relaxing divisional representation allows us more freedom to seek diversity other than disciplinary on important committees.</a:t>
            </a:r>
          </a:p>
        </p:txBody>
      </p:sp>
    </p:spTree>
    <p:extLst>
      <p:ext uri="{BB962C8B-B14F-4D97-AF65-F5344CB8AC3E}">
        <p14:creationId xmlns:p14="http://schemas.microsoft.com/office/powerpoint/2010/main" val="40699289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Idea</a:t>
            </a:r>
            <a:endParaRPr lang="en-US" dirty="0"/>
          </a:p>
        </p:txBody>
      </p:sp>
      <p:sp>
        <p:nvSpPr>
          <p:cNvPr id="3" name="Content Placeholder 2"/>
          <p:cNvSpPr>
            <a:spLocks noGrp="1"/>
          </p:cNvSpPr>
          <p:nvPr>
            <p:ph idx="1"/>
          </p:nvPr>
        </p:nvSpPr>
        <p:spPr>
          <a:xfrm>
            <a:off x="768096" y="2032000"/>
            <a:ext cx="7290055" cy="4023360"/>
          </a:xfrm>
        </p:spPr>
        <p:txBody>
          <a:bodyPr>
            <a:noAutofit/>
          </a:bodyPr>
          <a:lstStyle/>
          <a:p>
            <a:pPr>
              <a:buFont typeface="Wingdings" panose="05000000000000000000" pitchFamily="2" charset="2"/>
              <a:buChar char="§"/>
            </a:pPr>
            <a:r>
              <a:rPr lang="en-US" sz="3200" dirty="0" smtClean="0"/>
              <a:t>Remove divisional representation from some or all committees which require it</a:t>
            </a:r>
          </a:p>
          <a:p>
            <a:pPr lvl="1">
              <a:buFont typeface="Wingdings" panose="05000000000000000000" pitchFamily="2" charset="2"/>
              <a:buChar char="§"/>
            </a:pPr>
            <a:r>
              <a:rPr lang="en-US" sz="2800" dirty="0" smtClean="0"/>
              <a:t>Curriculum</a:t>
            </a:r>
          </a:p>
          <a:p>
            <a:pPr lvl="1">
              <a:buFont typeface="Wingdings" panose="05000000000000000000" pitchFamily="2" charset="2"/>
              <a:buChar char="§"/>
            </a:pPr>
            <a:r>
              <a:rPr lang="en-US" sz="2800" dirty="0" smtClean="0"/>
              <a:t>Clerk’s</a:t>
            </a:r>
          </a:p>
          <a:p>
            <a:pPr lvl="1">
              <a:buFont typeface="Wingdings" panose="05000000000000000000" pitchFamily="2" charset="2"/>
              <a:buChar char="§"/>
            </a:pPr>
            <a:r>
              <a:rPr lang="en-US" sz="2800" dirty="0" smtClean="0"/>
              <a:t>SLRP (now SPOC)</a:t>
            </a:r>
          </a:p>
          <a:p>
            <a:pPr lvl="1">
              <a:buFont typeface="Wingdings" panose="05000000000000000000" pitchFamily="2" charset="2"/>
              <a:buChar char="§"/>
            </a:pPr>
            <a:r>
              <a:rPr lang="en-US" sz="2800" dirty="0"/>
              <a:t>FAC</a:t>
            </a:r>
          </a:p>
          <a:p>
            <a:pPr lvl="1">
              <a:buFont typeface="Wingdings" panose="05000000000000000000" pitchFamily="2" charset="2"/>
              <a:buChar char="§"/>
            </a:pPr>
            <a:r>
              <a:rPr lang="en-US" sz="2800" dirty="0" smtClean="0"/>
              <a:t>LAGER</a:t>
            </a:r>
          </a:p>
          <a:p>
            <a:pPr lvl="1">
              <a:buFont typeface="Wingdings" panose="05000000000000000000" pitchFamily="2" charset="2"/>
              <a:buChar char="§"/>
            </a:pPr>
            <a:r>
              <a:rPr lang="en-US" sz="2800" dirty="0" smtClean="0"/>
              <a:t>Jan Term Advisory</a:t>
            </a:r>
          </a:p>
          <a:p>
            <a:pPr lvl="1">
              <a:buFont typeface="Wingdings" panose="05000000000000000000" pitchFamily="2" charset="2"/>
              <a:buChar char="§"/>
            </a:pPr>
            <a:r>
              <a:rPr lang="en-US" sz="2800" dirty="0"/>
              <a:t>Admissions ad hoc (goal, not requirement)</a:t>
            </a:r>
          </a:p>
          <a:p>
            <a:pPr lvl="1">
              <a:buFont typeface="Wingdings" panose="05000000000000000000" pitchFamily="2" charset="2"/>
              <a:buChar char="§"/>
            </a:pPr>
            <a:endParaRPr lang="en-US" sz="2800" dirty="0" smtClean="0"/>
          </a:p>
        </p:txBody>
      </p:sp>
    </p:spTree>
    <p:extLst>
      <p:ext uri="{BB962C8B-B14F-4D97-AF65-F5344CB8AC3E}">
        <p14:creationId xmlns:p14="http://schemas.microsoft.com/office/powerpoint/2010/main" val="40679569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a:t>
            </a:r>
            <a:endParaRPr lang="en-US" dirty="0"/>
          </a:p>
        </p:txBody>
      </p:sp>
      <p:sp>
        <p:nvSpPr>
          <p:cNvPr id="3" name="Content Placeholder 2"/>
          <p:cNvSpPr>
            <a:spLocks noGrp="1"/>
          </p:cNvSpPr>
          <p:nvPr>
            <p:ph idx="1"/>
          </p:nvPr>
        </p:nvSpPr>
        <p:spPr>
          <a:xfrm>
            <a:off x="768096" y="1785600"/>
            <a:ext cx="7290055" cy="4269760"/>
          </a:xfrm>
        </p:spPr>
        <p:txBody>
          <a:bodyPr>
            <a:noAutofit/>
          </a:bodyPr>
          <a:lstStyle/>
          <a:p>
            <a:pPr>
              <a:buFont typeface="Wingdings" panose="05000000000000000000" pitchFamily="2" charset="2"/>
              <a:buChar char="§"/>
            </a:pPr>
            <a:r>
              <a:rPr lang="en-US" sz="3200" dirty="0" smtClean="0"/>
              <a:t>For some committees, this is potentially problematic, as differences in pedagogy or methodology could be key to their business – e.g. FAC, Curriculum</a:t>
            </a:r>
          </a:p>
          <a:p>
            <a:pPr>
              <a:buFont typeface="Wingdings" panose="05000000000000000000" pitchFamily="2" charset="2"/>
              <a:buChar char="§"/>
            </a:pPr>
            <a:r>
              <a:rPr lang="en-US" sz="3200" b="1" dirty="0" smtClean="0"/>
              <a:t>Option 1:</a:t>
            </a:r>
            <a:r>
              <a:rPr lang="en-US" sz="3200" dirty="0" smtClean="0"/>
              <a:t> Retain divisional representation (or equivalent) on those committees</a:t>
            </a:r>
          </a:p>
          <a:p>
            <a:pPr>
              <a:buFont typeface="Wingdings" panose="05000000000000000000" pitchFamily="2" charset="2"/>
              <a:buChar char="§"/>
            </a:pPr>
            <a:r>
              <a:rPr lang="en-US" sz="3200" b="1" dirty="0" smtClean="0"/>
              <a:t>Option 2: </a:t>
            </a:r>
            <a:r>
              <a:rPr lang="en-US" sz="3200" dirty="0" smtClean="0"/>
              <a:t>Ensure </a:t>
            </a:r>
            <a:r>
              <a:rPr lang="en-US" sz="3200" dirty="0"/>
              <a:t>through separate language or structures a variety of pedagogies and perspectives on key </a:t>
            </a:r>
            <a:r>
              <a:rPr lang="en-US" sz="3200" dirty="0" smtClean="0"/>
              <a:t>committees</a:t>
            </a:r>
            <a:endParaRPr lang="en-US" sz="3200" dirty="0"/>
          </a:p>
        </p:txBody>
      </p:sp>
    </p:spTree>
    <p:extLst>
      <p:ext uri="{BB962C8B-B14F-4D97-AF65-F5344CB8AC3E}">
        <p14:creationId xmlns:p14="http://schemas.microsoft.com/office/powerpoint/2010/main" val="527947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Proposal: lay down four committees</a:t>
            </a:r>
            <a:endParaRPr lang="en-US" dirty="0"/>
          </a:p>
        </p:txBody>
      </p:sp>
      <p:sp>
        <p:nvSpPr>
          <p:cNvPr id="3" name="Subtitle 2"/>
          <p:cNvSpPr>
            <a:spLocks noGrp="1"/>
          </p:cNvSpPr>
          <p:nvPr>
            <p:ph type="subTitle" idx="1"/>
          </p:nvPr>
        </p:nvSpPr>
        <p:spPr/>
        <p:txBody>
          <a:bodyPr>
            <a:normAutofit/>
          </a:bodyPr>
          <a:lstStyle/>
          <a:p>
            <a:r>
              <a:rPr lang="en-US" sz="1800" dirty="0" smtClean="0"/>
              <a:t>Ed Support</a:t>
            </a:r>
          </a:p>
          <a:p>
            <a:r>
              <a:rPr lang="en-US" sz="1800" dirty="0" smtClean="0"/>
              <a:t>Ed Studies</a:t>
            </a:r>
          </a:p>
          <a:p>
            <a:r>
              <a:rPr lang="en-US" sz="1800" dirty="0" smtClean="0"/>
              <a:t>Community Life</a:t>
            </a:r>
          </a:p>
          <a:p>
            <a:r>
              <a:rPr lang="en-US" sz="1800" dirty="0" smtClean="0"/>
              <a:t>Tech Advisory</a:t>
            </a:r>
            <a:endParaRPr lang="en-US" sz="1800" dirty="0"/>
          </a:p>
        </p:txBody>
      </p:sp>
    </p:spTree>
    <p:extLst>
      <p:ext uri="{BB962C8B-B14F-4D97-AF65-F5344CB8AC3E}">
        <p14:creationId xmlns:p14="http://schemas.microsoft.com/office/powerpoint/2010/main" val="1145804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Motivations</a:t>
            </a:r>
            <a:br>
              <a:rPr lang="en-US" dirty="0" smtClean="0"/>
            </a:br>
            <a:r>
              <a:rPr lang="en-US" sz="3200" dirty="0" smtClean="0"/>
              <a:t>committee workload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07426150"/>
              </p:ext>
            </p:extLst>
          </p:nvPr>
        </p:nvGraphicFramePr>
        <p:xfrm>
          <a:off x="365594" y="2512800"/>
          <a:ext cx="8498250" cy="3423251"/>
        </p:xfrm>
        <a:graphic>
          <a:graphicData uri="http://schemas.openxmlformats.org/drawingml/2006/table">
            <a:tbl>
              <a:tblPr firstRow="1" firstCol="1" bandRow="1">
                <a:tableStyleId>{5C22544A-7EE6-4342-B048-85BDC9FD1C3A}</a:tableStyleId>
              </a:tblPr>
              <a:tblGrid>
                <a:gridCol w="6070180"/>
                <a:gridCol w="1214035"/>
                <a:gridCol w="1214035"/>
              </a:tblGrid>
              <a:tr h="1791173">
                <a:tc>
                  <a:txBody>
                    <a:bodyPr/>
                    <a:lstStyle/>
                    <a:p>
                      <a:pPr marL="0" marR="0" algn="ctr">
                        <a:lnSpc>
                          <a:spcPct val="115000"/>
                        </a:lnSpc>
                        <a:spcBef>
                          <a:spcPts val="0"/>
                        </a:spcBef>
                        <a:spcAft>
                          <a:spcPts val="0"/>
                        </a:spcAft>
                      </a:pPr>
                      <a:r>
                        <a:rPr lang="en-US" sz="2800" dirty="0">
                          <a:effectLst/>
                        </a:rPr>
                        <a:t>Statement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79671" marR="79671" marT="0" marB="0" anchor="ctr"/>
                </a:tc>
                <a:tc>
                  <a:txBody>
                    <a:bodyPr/>
                    <a:lstStyle/>
                    <a:p>
                      <a:pPr marL="0" marR="0" algn="ctr">
                        <a:lnSpc>
                          <a:spcPct val="115000"/>
                        </a:lnSpc>
                        <a:spcBef>
                          <a:spcPts val="0"/>
                        </a:spcBef>
                        <a:spcAft>
                          <a:spcPts val="0"/>
                        </a:spcAft>
                      </a:pPr>
                      <a:r>
                        <a:rPr lang="en-US" sz="2000" dirty="0">
                          <a:effectLst/>
                        </a:rPr>
                        <a:t>Number Agreeing </a:t>
                      </a:r>
                      <a:r>
                        <a:rPr lang="en-US" sz="1400" dirty="0">
                          <a:effectLst/>
                        </a:rPr>
                        <a:t>(out of 48)</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79671" marR="79671" marT="0" marB="0" anchor="ctr"/>
                </a:tc>
                <a:tc>
                  <a:txBody>
                    <a:bodyPr/>
                    <a:lstStyle/>
                    <a:p>
                      <a:pPr marL="0" marR="0" algn="ctr">
                        <a:lnSpc>
                          <a:spcPct val="115000"/>
                        </a:lnSpc>
                        <a:spcBef>
                          <a:spcPts val="0"/>
                        </a:spcBef>
                        <a:spcAft>
                          <a:spcPts val="0"/>
                        </a:spcAft>
                      </a:pPr>
                      <a:r>
                        <a:rPr lang="en-US" sz="2000" dirty="0">
                          <a:effectLst/>
                        </a:rPr>
                        <a:t>Percent Agreeing</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79671" marR="79671" marT="0" marB="0" anchor="ctr"/>
                </a:tc>
              </a:tr>
              <a:tr h="649334">
                <a:tc>
                  <a:txBody>
                    <a:bodyPr/>
                    <a:lstStyle/>
                    <a:p>
                      <a:pPr marL="0" marR="0">
                        <a:lnSpc>
                          <a:spcPct val="115000"/>
                        </a:lnSpc>
                        <a:spcBef>
                          <a:spcPts val="0"/>
                        </a:spcBef>
                        <a:spcAft>
                          <a:spcPts val="0"/>
                        </a:spcAft>
                      </a:pPr>
                      <a:r>
                        <a:rPr lang="en-US" sz="2400" dirty="0">
                          <a:effectLst/>
                        </a:rPr>
                        <a:t>Some committees do not seem </a:t>
                      </a:r>
                      <a:endParaRPr lang="en-US" sz="2400" dirty="0" smtClean="0">
                        <a:effectLst/>
                      </a:endParaRPr>
                    </a:p>
                    <a:p>
                      <a:pPr marL="0" marR="0">
                        <a:lnSpc>
                          <a:spcPct val="115000"/>
                        </a:lnSpc>
                        <a:spcBef>
                          <a:spcPts val="0"/>
                        </a:spcBef>
                        <a:spcAft>
                          <a:spcPts val="0"/>
                        </a:spcAft>
                      </a:pPr>
                      <a:r>
                        <a:rPr lang="en-US" sz="2400" dirty="0" smtClean="0">
                          <a:effectLst/>
                        </a:rPr>
                        <a:t>to </a:t>
                      </a:r>
                      <a:r>
                        <a:rPr lang="en-US" sz="2400" dirty="0">
                          <a:effectLst/>
                        </a:rPr>
                        <a:t>do much work.</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79671" marR="79671" marT="0" marB="0" anchor="ctr"/>
                </a:tc>
                <a:tc>
                  <a:txBody>
                    <a:bodyPr/>
                    <a:lstStyle/>
                    <a:p>
                      <a:pPr marL="0" marR="0" algn="ctr">
                        <a:lnSpc>
                          <a:spcPct val="115000"/>
                        </a:lnSpc>
                        <a:spcBef>
                          <a:spcPts val="0"/>
                        </a:spcBef>
                        <a:spcAft>
                          <a:spcPts val="0"/>
                        </a:spcAft>
                      </a:pPr>
                      <a:r>
                        <a:rPr lang="en-US" sz="2400">
                          <a:effectLst/>
                        </a:rPr>
                        <a:t>43</a:t>
                      </a:r>
                      <a:endParaRPr lang="en-US" sz="3200">
                        <a:effectLst/>
                        <a:latin typeface="Calibri" panose="020F0502020204030204" pitchFamily="34" charset="0"/>
                        <a:ea typeface="Calibri" panose="020F0502020204030204" pitchFamily="34" charset="0"/>
                        <a:cs typeface="Times New Roman" panose="02020603050405020304" pitchFamily="18" charset="0"/>
                      </a:endParaRPr>
                    </a:p>
                  </a:txBody>
                  <a:tcPr marL="79671" marR="79671" marT="0" marB="0" anchor="ctr"/>
                </a:tc>
                <a:tc>
                  <a:txBody>
                    <a:bodyPr/>
                    <a:lstStyle/>
                    <a:p>
                      <a:pPr marL="0" marR="0" algn="ctr">
                        <a:lnSpc>
                          <a:spcPct val="115000"/>
                        </a:lnSpc>
                        <a:spcBef>
                          <a:spcPts val="0"/>
                        </a:spcBef>
                        <a:spcAft>
                          <a:spcPts val="0"/>
                        </a:spcAft>
                      </a:pPr>
                      <a:r>
                        <a:rPr lang="en-US" sz="2400" dirty="0">
                          <a:effectLst/>
                        </a:rPr>
                        <a:t>90%</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79671" marR="79671" marT="0" marB="0" anchor="ctr"/>
                </a:tc>
              </a:tr>
              <a:tr h="662692">
                <a:tc>
                  <a:txBody>
                    <a:bodyPr/>
                    <a:lstStyle/>
                    <a:p>
                      <a:pPr marL="0" marR="0">
                        <a:lnSpc>
                          <a:spcPct val="115000"/>
                        </a:lnSpc>
                        <a:spcBef>
                          <a:spcPts val="0"/>
                        </a:spcBef>
                        <a:spcAft>
                          <a:spcPts val="0"/>
                        </a:spcAft>
                      </a:pPr>
                      <a:r>
                        <a:rPr lang="en-US" sz="2400" dirty="0">
                          <a:effectLst/>
                        </a:rPr>
                        <a:t>Committees with little or no </a:t>
                      </a:r>
                      <a:endParaRPr lang="en-US" sz="2400" dirty="0" smtClean="0">
                        <a:effectLst/>
                      </a:endParaRPr>
                    </a:p>
                    <a:p>
                      <a:pPr marL="0" marR="0">
                        <a:lnSpc>
                          <a:spcPct val="115000"/>
                        </a:lnSpc>
                        <a:spcBef>
                          <a:spcPts val="0"/>
                        </a:spcBef>
                        <a:spcAft>
                          <a:spcPts val="0"/>
                        </a:spcAft>
                      </a:pPr>
                      <a:r>
                        <a:rPr lang="en-US" sz="2400" dirty="0" smtClean="0">
                          <a:effectLst/>
                        </a:rPr>
                        <a:t>workload </a:t>
                      </a:r>
                      <a:r>
                        <a:rPr lang="en-US" sz="2400" dirty="0">
                          <a:effectLst/>
                        </a:rPr>
                        <a:t>should be laid </a:t>
                      </a:r>
                      <a:r>
                        <a:rPr lang="en-US" sz="2400" dirty="0" smtClean="0">
                          <a:effectLst/>
                        </a:rPr>
                        <a:t>down.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79671" marR="79671" marT="0" marB="0" anchor="ctr"/>
                </a:tc>
                <a:tc>
                  <a:txBody>
                    <a:bodyPr/>
                    <a:lstStyle/>
                    <a:p>
                      <a:pPr marL="0" marR="0" algn="ctr">
                        <a:lnSpc>
                          <a:spcPct val="115000"/>
                        </a:lnSpc>
                        <a:spcBef>
                          <a:spcPts val="0"/>
                        </a:spcBef>
                        <a:spcAft>
                          <a:spcPts val="0"/>
                        </a:spcAft>
                      </a:pPr>
                      <a:r>
                        <a:rPr lang="en-US" sz="2400" dirty="0">
                          <a:effectLst/>
                        </a:rPr>
                        <a:t>31</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79671" marR="79671" marT="0" marB="0" anchor="ctr"/>
                </a:tc>
                <a:tc>
                  <a:txBody>
                    <a:bodyPr/>
                    <a:lstStyle/>
                    <a:p>
                      <a:pPr marL="0" marR="0" algn="ctr">
                        <a:lnSpc>
                          <a:spcPct val="115000"/>
                        </a:lnSpc>
                        <a:spcBef>
                          <a:spcPts val="0"/>
                        </a:spcBef>
                        <a:spcAft>
                          <a:spcPts val="0"/>
                        </a:spcAft>
                      </a:pPr>
                      <a:r>
                        <a:rPr lang="en-US" sz="2400" dirty="0">
                          <a:effectLst/>
                        </a:rPr>
                        <a:t>65%</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79671" marR="79671" marT="0" marB="0" anchor="ctr"/>
                </a:tc>
              </a:tr>
            </a:tbl>
          </a:graphicData>
        </a:graphic>
      </p:graphicFrame>
    </p:spTree>
    <p:extLst>
      <p:ext uri="{BB962C8B-B14F-4D97-AF65-F5344CB8AC3E}">
        <p14:creationId xmlns:p14="http://schemas.microsoft.com/office/powerpoint/2010/main" val="24385976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Motivations</a:t>
            </a:r>
            <a:br>
              <a:rPr lang="en-US" dirty="0" smtClean="0"/>
            </a:br>
            <a:r>
              <a:rPr lang="en-US" sz="3200" dirty="0"/>
              <a:t>How evenly balanced is the workload between different committees and service positions?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63478339"/>
              </p:ext>
            </p:extLst>
          </p:nvPr>
        </p:nvGraphicFramePr>
        <p:xfrm>
          <a:off x="768350" y="2286000"/>
          <a:ext cx="7289800" cy="40227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085344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39256" y="838200"/>
            <a:ext cx="5356468" cy="495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743" y="933306"/>
            <a:ext cx="8988552" cy="4762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Rectangle 18"/>
          <p:cNvSpPr/>
          <p:nvPr/>
        </p:nvSpPr>
        <p:spPr>
          <a:xfrm>
            <a:off x="44019" y="838200"/>
            <a:ext cx="5356468" cy="4953000"/>
          </a:xfrm>
          <a:prstGeom prst="rect">
            <a:avLst/>
          </a:prstGeom>
          <a:solidFill>
            <a:srgbClr val="0D0D0D">
              <a:alpha val="10196"/>
            </a:srgbClr>
          </a:solidFill>
          <a:ln>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Left Brace 11"/>
          <p:cNvSpPr/>
          <p:nvPr/>
        </p:nvSpPr>
        <p:spPr>
          <a:xfrm rot="16200000">
            <a:off x="2530526" y="3383202"/>
            <a:ext cx="381000" cy="5349396"/>
          </a:xfrm>
          <a:prstGeom prst="leftBrace">
            <a:avLst>
              <a:gd name="adj1" fmla="val 85909"/>
              <a:gd name="adj2" fmla="val 50000"/>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TextBox 12"/>
          <p:cNvSpPr txBox="1"/>
          <p:nvPr/>
        </p:nvSpPr>
        <p:spPr>
          <a:xfrm>
            <a:off x="1048328" y="6211669"/>
            <a:ext cx="3352800" cy="646331"/>
          </a:xfrm>
          <a:prstGeom prst="rect">
            <a:avLst/>
          </a:prstGeom>
          <a:noFill/>
        </p:spPr>
        <p:txBody>
          <a:bodyPr wrap="square" rtlCol="0">
            <a:spAutoFit/>
          </a:bodyPr>
          <a:lstStyle/>
          <a:p>
            <a:pPr algn="ctr"/>
            <a:r>
              <a:rPr lang="en-US" dirty="0" smtClean="0"/>
              <a:t>90 Tenured/Tenure Track Faculty cover this many spaces</a:t>
            </a:r>
            <a:endParaRPr lang="en-US" dirty="0"/>
          </a:p>
        </p:txBody>
      </p:sp>
      <p:sp>
        <p:nvSpPr>
          <p:cNvPr id="2" name="5-Point Star 1"/>
          <p:cNvSpPr/>
          <p:nvPr/>
        </p:nvSpPr>
        <p:spPr>
          <a:xfrm>
            <a:off x="274320" y="1082040"/>
            <a:ext cx="228600" cy="228600"/>
          </a:xfrm>
          <a:prstGeom prst="star5">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9" name="5-Point Star 8"/>
          <p:cNvSpPr/>
          <p:nvPr/>
        </p:nvSpPr>
        <p:spPr>
          <a:xfrm>
            <a:off x="3962400" y="1082040"/>
            <a:ext cx="228600" cy="228600"/>
          </a:xfrm>
          <a:prstGeom prst="star5">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0" name="5-Point Star 9"/>
          <p:cNvSpPr/>
          <p:nvPr/>
        </p:nvSpPr>
        <p:spPr>
          <a:xfrm>
            <a:off x="6614160" y="1082040"/>
            <a:ext cx="228600" cy="228600"/>
          </a:xfrm>
          <a:prstGeom prst="star5">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4" name="5-Point Star 13"/>
          <p:cNvSpPr/>
          <p:nvPr/>
        </p:nvSpPr>
        <p:spPr>
          <a:xfrm>
            <a:off x="3429000" y="2667000"/>
            <a:ext cx="228600" cy="228600"/>
          </a:xfrm>
          <a:prstGeom prst="star5">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5" name="5-Point Star 14"/>
          <p:cNvSpPr/>
          <p:nvPr/>
        </p:nvSpPr>
        <p:spPr>
          <a:xfrm>
            <a:off x="266700" y="3718560"/>
            <a:ext cx="228600" cy="228600"/>
          </a:xfrm>
          <a:prstGeom prst="star5">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6" name="5-Point Star 15"/>
          <p:cNvSpPr/>
          <p:nvPr/>
        </p:nvSpPr>
        <p:spPr>
          <a:xfrm>
            <a:off x="274320" y="4244340"/>
            <a:ext cx="228600" cy="228600"/>
          </a:xfrm>
          <a:prstGeom prst="star5">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7" name="5-Point Star 16"/>
          <p:cNvSpPr/>
          <p:nvPr/>
        </p:nvSpPr>
        <p:spPr>
          <a:xfrm>
            <a:off x="266700" y="4785360"/>
            <a:ext cx="228600" cy="228600"/>
          </a:xfrm>
          <a:prstGeom prst="star5">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18" name="5-Point Star 17"/>
          <p:cNvSpPr/>
          <p:nvPr/>
        </p:nvSpPr>
        <p:spPr>
          <a:xfrm>
            <a:off x="2895600" y="3718560"/>
            <a:ext cx="228600" cy="228600"/>
          </a:xfrm>
          <a:prstGeom prst="star5">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0" name="5-Point Star 19"/>
          <p:cNvSpPr/>
          <p:nvPr/>
        </p:nvSpPr>
        <p:spPr>
          <a:xfrm>
            <a:off x="5943600" y="6248400"/>
            <a:ext cx="228600" cy="228600"/>
          </a:xfrm>
          <a:prstGeom prst="star5">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21" name="TextBox 20"/>
          <p:cNvSpPr txBox="1"/>
          <p:nvPr/>
        </p:nvSpPr>
        <p:spPr>
          <a:xfrm>
            <a:off x="6065520" y="6248400"/>
            <a:ext cx="2872740" cy="276999"/>
          </a:xfrm>
          <a:prstGeom prst="rect">
            <a:avLst/>
          </a:prstGeom>
          <a:noFill/>
        </p:spPr>
        <p:txBody>
          <a:bodyPr wrap="square" rtlCol="0">
            <a:spAutoFit/>
          </a:bodyPr>
          <a:lstStyle/>
          <a:p>
            <a:pPr algn="ctr"/>
            <a:r>
              <a:rPr lang="en-US" sz="1200" dirty="0" smtClean="0"/>
              <a:t>means divisional representation required</a:t>
            </a:r>
            <a:endParaRPr lang="en-US" sz="1200" dirty="0"/>
          </a:p>
        </p:txBody>
      </p:sp>
      <p:sp>
        <p:nvSpPr>
          <p:cNvPr id="23" name="Title 1"/>
          <p:cNvSpPr txBox="1">
            <a:spLocks/>
          </p:cNvSpPr>
          <p:nvPr/>
        </p:nvSpPr>
        <p:spPr>
          <a:xfrm>
            <a:off x="381000" y="45888"/>
            <a:ext cx="8482200" cy="839019"/>
          </a:xfrm>
          <a:prstGeom prst="rect">
            <a:avLst/>
          </a:prstGeom>
        </p:spPr>
        <p:txBody>
          <a:bodyPr vert="horz" lIns="91440" tIns="45720" rIns="91440" bIns="45720" rtlCol="0" anchor="ctr">
            <a:normAutofit/>
          </a:bodyPr>
          <a:lst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a:lstStyle>
          <a:p>
            <a:r>
              <a:rPr lang="en-US" dirty="0" smtClean="0"/>
              <a:t>Motivations - </a:t>
            </a:r>
            <a:r>
              <a:rPr lang="en-US" sz="3200" dirty="0" smtClean="0"/>
              <a:t>Faculty Service Positions at Guilford</a:t>
            </a:r>
            <a:endParaRPr lang="en-US" dirty="0"/>
          </a:p>
        </p:txBody>
      </p:sp>
      <p:sp>
        <p:nvSpPr>
          <p:cNvPr id="5" name="Right Arrow 4"/>
          <p:cNvSpPr/>
          <p:nvPr/>
        </p:nvSpPr>
        <p:spPr>
          <a:xfrm>
            <a:off x="1472320" y="1516974"/>
            <a:ext cx="609128" cy="434226"/>
          </a:xfrm>
          <a:prstGeom prst="rightArrow">
            <a:avLst/>
          </a:prstGeom>
          <a:solidFill>
            <a:schemeClr val="tx2">
              <a:lumMod val="60000"/>
              <a:lumOff val="40000"/>
            </a:schemeClr>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4" name="Right Arrow 23"/>
          <p:cNvSpPr/>
          <p:nvPr/>
        </p:nvSpPr>
        <p:spPr>
          <a:xfrm>
            <a:off x="5824996" y="1516974"/>
            <a:ext cx="609128" cy="434226"/>
          </a:xfrm>
          <a:prstGeom prst="rightArrow">
            <a:avLst/>
          </a:prstGeom>
          <a:solidFill>
            <a:schemeClr val="tx2">
              <a:lumMod val="60000"/>
              <a:lumOff val="40000"/>
            </a:schemeClr>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5" name="Right Arrow 24"/>
          <p:cNvSpPr/>
          <p:nvPr/>
        </p:nvSpPr>
        <p:spPr>
          <a:xfrm>
            <a:off x="6994068" y="2564187"/>
            <a:ext cx="609128" cy="434226"/>
          </a:xfrm>
          <a:prstGeom prst="rightArrow">
            <a:avLst/>
          </a:prstGeom>
          <a:solidFill>
            <a:schemeClr val="tx2">
              <a:lumMod val="60000"/>
              <a:lumOff val="40000"/>
            </a:schemeClr>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6" name="Right Arrow 25"/>
          <p:cNvSpPr/>
          <p:nvPr/>
        </p:nvSpPr>
        <p:spPr>
          <a:xfrm>
            <a:off x="950520" y="2027399"/>
            <a:ext cx="609128" cy="434226"/>
          </a:xfrm>
          <a:prstGeom prst="rightArrow">
            <a:avLst/>
          </a:prstGeom>
          <a:solidFill>
            <a:schemeClr val="tx2">
              <a:lumMod val="60000"/>
              <a:lumOff val="40000"/>
            </a:schemeClr>
          </a:solidFill>
          <a:effectLst>
            <a:outerShdw blurRad="50800" dist="38100" dir="2700000" algn="tl" rotWithShape="0">
              <a:prstClr val="black">
                <a:alpha val="40000"/>
              </a:prst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712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500" fill="hold"/>
                                        <p:tgtEl>
                                          <p:spTgt spid="25"/>
                                        </p:tgtEl>
                                        <p:attrNameLst>
                                          <p:attrName>ppt_x</p:attrName>
                                        </p:attrNameLst>
                                      </p:cBhvr>
                                      <p:tavLst>
                                        <p:tav tm="0">
                                          <p:val>
                                            <p:strVal val="0-#ppt_w/2"/>
                                          </p:val>
                                        </p:tav>
                                        <p:tav tm="100000">
                                          <p:val>
                                            <p:strVal val="#ppt_x"/>
                                          </p:val>
                                        </p:tav>
                                      </p:tavLst>
                                    </p:anim>
                                    <p:anim calcmode="lin" valueType="num">
                                      <p:cBhvr additive="base">
                                        <p:cTn id="8" dur="500" fill="hold"/>
                                        <p:tgtEl>
                                          <p:spTgt spid="25"/>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8" fill="hold" grpId="0" nodeType="afterEffect">
                                  <p:stCondLst>
                                    <p:cond delay="0"/>
                                  </p:stCondLst>
                                  <p:childTnLst>
                                    <p:set>
                                      <p:cBhvr>
                                        <p:cTn id="11" dur="1" fill="hold">
                                          <p:stCondLst>
                                            <p:cond delay="0"/>
                                          </p:stCondLst>
                                        </p:cTn>
                                        <p:tgtEl>
                                          <p:spTgt spid="24"/>
                                        </p:tgtEl>
                                        <p:attrNameLst>
                                          <p:attrName>style.visibility</p:attrName>
                                        </p:attrNameLst>
                                      </p:cBhvr>
                                      <p:to>
                                        <p:strVal val="visible"/>
                                      </p:to>
                                    </p:set>
                                    <p:anim calcmode="lin" valueType="num">
                                      <p:cBhvr additive="base">
                                        <p:cTn id="12" dur="500" fill="hold"/>
                                        <p:tgtEl>
                                          <p:spTgt spid="24"/>
                                        </p:tgtEl>
                                        <p:attrNameLst>
                                          <p:attrName>ppt_x</p:attrName>
                                        </p:attrNameLst>
                                      </p:cBhvr>
                                      <p:tavLst>
                                        <p:tav tm="0">
                                          <p:val>
                                            <p:strVal val="0-#ppt_w/2"/>
                                          </p:val>
                                        </p:tav>
                                        <p:tav tm="100000">
                                          <p:val>
                                            <p:strVal val="#ppt_x"/>
                                          </p:val>
                                        </p:tav>
                                      </p:tavLst>
                                    </p:anim>
                                    <p:anim calcmode="lin" valueType="num">
                                      <p:cBhvr additive="base">
                                        <p:cTn id="13" dur="500" fill="hold"/>
                                        <p:tgtEl>
                                          <p:spTgt spid="24"/>
                                        </p:tgtEl>
                                        <p:attrNameLst>
                                          <p:attrName>ppt_y</p:attrName>
                                        </p:attrNameLst>
                                      </p:cBhvr>
                                      <p:tavLst>
                                        <p:tav tm="0">
                                          <p:val>
                                            <p:strVal val="#ppt_y"/>
                                          </p:val>
                                        </p:tav>
                                        <p:tav tm="100000">
                                          <p:val>
                                            <p:strVal val="#ppt_y"/>
                                          </p:val>
                                        </p:tav>
                                      </p:tavLst>
                                    </p:anim>
                                  </p:childTnLst>
                                </p:cTn>
                              </p:par>
                            </p:childTnLst>
                          </p:cTn>
                        </p:par>
                        <p:par>
                          <p:cTn id="14" fill="hold">
                            <p:stCondLst>
                              <p:cond delay="1500"/>
                            </p:stCondLst>
                            <p:childTnLst>
                              <p:par>
                                <p:cTn id="15" presetID="2" presetClass="entr" presetSubtype="8"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0-#ppt_w/2"/>
                                          </p:val>
                                        </p:tav>
                                        <p:tav tm="100000">
                                          <p:val>
                                            <p:strVal val="#ppt_x"/>
                                          </p:val>
                                        </p:tav>
                                      </p:tavLst>
                                    </p:anim>
                                    <p:anim calcmode="lin" valueType="num">
                                      <p:cBhvr additive="base">
                                        <p:cTn id="18" dur="500" fill="hold"/>
                                        <p:tgtEl>
                                          <p:spTgt spid="5"/>
                                        </p:tgtEl>
                                        <p:attrNameLst>
                                          <p:attrName>ppt_y</p:attrName>
                                        </p:attrNameLst>
                                      </p:cBhvr>
                                      <p:tavLst>
                                        <p:tav tm="0">
                                          <p:val>
                                            <p:strVal val="#ppt_y"/>
                                          </p:val>
                                        </p:tav>
                                        <p:tav tm="100000">
                                          <p:val>
                                            <p:strVal val="#ppt_y"/>
                                          </p:val>
                                        </p:tav>
                                      </p:tavLst>
                                    </p:anim>
                                  </p:childTnLst>
                                </p:cTn>
                              </p:par>
                            </p:childTnLst>
                          </p:cTn>
                        </p:par>
                        <p:par>
                          <p:cTn id="19" fill="hold">
                            <p:stCondLst>
                              <p:cond delay="2000"/>
                            </p:stCondLst>
                            <p:childTnLst>
                              <p:par>
                                <p:cTn id="20" presetID="2" presetClass="entr" presetSubtype="8" fill="hold" grpId="0" nodeType="afterEffect">
                                  <p:stCondLst>
                                    <p:cond delay="0"/>
                                  </p:stCondLst>
                                  <p:childTnLst>
                                    <p:set>
                                      <p:cBhvr>
                                        <p:cTn id="21" dur="1" fill="hold">
                                          <p:stCondLst>
                                            <p:cond delay="0"/>
                                          </p:stCondLst>
                                        </p:cTn>
                                        <p:tgtEl>
                                          <p:spTgt spid="26"/>
                                        </p:tgtEl>
                                        <p:attrNameLst>
                                          <p:attrName>style.visibility</p:attrName>
                                        </p:attrNameLst>
                                      </p:cBhvr>
                                      <p:to>
                                        <p:strVal val="visible"/>
                                      </p:to>
                                    </p:set>
                                    <p:anim calcmode="lin" valueType="num">
                                      <p:cBhvr additive="base">
                                        <p:cTn id="22" dur="500" fill="hold"/>
                                        <p:tgtEl>
                                          <p:spTgt spid="26"/>
                                        </p:tgtEl>
                                        <p:attrNameLst>
                                          <p:attrName>ppt_x</p:attrName>
                                        </p:attrNameLst>
                                      </p:cBhvr>
                                      <p:tavLst>
                                        <p:tav tm="0">
                                          <p:val>
                                            <p:strVal val="0-#ppt_w/2"/>
                                          </p:val>
                                        </p:tav>
                                        <p:tav tm="100000">
                                          <p:val>
                                            <p:strVal val="#ppt_x"/>
                                          </p:val>
                                        </p:tav>
                                      </p:tavLst>
                                    </p:anim>
                                    <p:anim calcmode="lin" valueType="num">
                                      <p:cBhvr additive="base">
                                        <p:cTn id="23" dur="500" fill="hold"/>
                                        <p:tgtEl>
                                          <p:spTgt spid="2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4" grpId="0" animBg="1"/>
      <p:bldP spid="25" grpId="0" animBg="1"/>
      <p:bldP spid="2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Motivations</a:t>
            </a:r>
            <a:br>
              <a:rPr lang="en-US" dirty="0" smtClean="0"/>
            </a:br>
            <a:r>
              <a:rPr lang="en-US" sz="3600" dirty="0"/>
              <a:t>Perceived importance of </a:t>
            </a:r>
            <a:r>
              <a:rPr lang="en-US" sz="3600" dirty="0" smtClean="0"/>
              <a:t>work</a:t>
            </a:r>
            <a:endParaRPr lang="en-US" dirty="0"/>
          </a:p>
        </p:txBody>
      </p:sp>
      <p:sp>
        <p:nvSpPr>
          <p:cNvPr id="3" name="Content Placeholder 2"/>
          <p:cNvSpPr>
            <a:spLocks noGrp="1"/>
          </p:cNvSpPr>
          <p:nvPr>
            <p:ph idx="1"/>
          </p:nvPr>
        </p:nvSpPr>
        <p:spPr>
          <a:xfrm>
            <a:off x="167759" y="1982534"/>
            <a:ext cx="2107441" cy="4023360"/>
          </a:xfrm>
        </p:spPr>
        <p:txBody>
          <a:bodyPr/>
          <a:lstStyle/>
          <a:p>
            <a:r>
              <a:rPr lang="en-US" dirty="0" smtClean="0"/>
              <a:t>5=vital</a:t>
            </a:r>
          </a:p>
          <a:p>
            <a:r>
              <a:rPr lang="en-US" dirty="0"/>
              <a:t>1=pointless</a:t>
            </a:r>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1984842" y="1982534"/>
            <a:ext cx="6041279" cy="4792666"/>
          </a:xfrm>
          <a:prstGeom prst="rect">
            <a:avLst/>
          </a:prstGeom>
          <a:noFill/>
          <a:ln>
            <a:noFill/>
          </a:ln>
        </p:spPr>
      </p:pic>
      <p:sp>
        <p:nvSpPr>
          <p:cNvPr id="6" name="Rectangle 5"/>
          <p:cNvSpPr/>
          <p:nvPr/>
        </p:nvSpPr>
        <p:spPr>
          <a:xfrm>
            <a:off x="7380000" y="4716000"/>
            <a:ext cx="100800" cy="7056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7" name="Rectangle 6"/>
          <p:cNvSpPr/>
          <p:nvPr/>
        </p:nvSpPr>
        <p:spPr>
          <a:xfrm>
            <a:off x="5205600" y="3398400"/>
            <a:ext cx="102000" cy="20232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8" name="Rectangle 7"/>
          <p:cNvSpPr/>
          <p:nvPr/>
        </p:nvSpPr>
        <p:spPr>
          <a:xfrm>
            <a:off x="6293400" y="3816000"/>
            <a:ext cx="93000" cy="16056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9" name="Rectangle 8"/>
          <p:cNvSpPr/>
          <p:nvPr/>
        </p:nvSpPr>
        <p:spPr>
          <a:xfrm>
            <a:off x="7639092" y="5421600"/>
            <a:ext cx="100908" cy="914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761612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Motivations</a:t>
            </a:r>
            <a:br>
              <a:rPr lang="en-US" dirty="0" smtClean="0"/>
            </a:br>
            <a:r>
              <a:rPr lang="en-US" sz="3600" dirty="0" smtClean="0"/>
              <a:t>Workload (hours per year)</a:t>
            </a:r>
            <a:endParaRPr lang="en-US" sz="3600" dirty="0"/>
          </a:p>
        </p:txBody>
      </p:sp>
      <p:graphicFrame>
        <p:nvGraphicFramePr>
          <p:cNvPr id="6" name="Chart 5"/>
          <p:cNvGraphicFramePr/>
          <p:nvPr>
            <p:extLst>
              <p:ext uri="{D42A27DB-BD31-4B8C-83A1-F6EECF244321}">
                <p14:modId xmlns:p14="http://schemas.microsoft.com/office/powerpoint/2010/main" val="203984485"/>
              </p:ext>
            </p:extLst>
          </p:nvPr>
        </p:nvGraphicFramePr>
        <p:xfrm>
          <a:off x="209113" y="1895474"/>
          <a:ext cx="8754887" cy="436132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811588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6600" dirty="0" smtClean="0"/>
              <a:t>Proposal</a:t>
            </a:r>
            <a:endParaRPr lang="en-US" dirty="0"/>
          </a:p>
        </p:txBody>
      </p:sp>
      <p:sp>
        <p:nvSpPr>
          <p:cNvPr id="5" name="Content Placeholder 4"/>
          <p:cNvSpPr>
            <a:spLocks noGrp="1"/>
          </p:cNvSpPr>
          <p:nvPr>
            <p:ph idx="1"/>
          </p:nvPr>
        </p:nvSpPr>
        <p:spPr/>
        <p:txBody>
          <a:bodyPr>
            <a:noAutofit/>
          </a:bodyPr>
          <a:lstStyle/>
          <a:p>
            <a:r>
              <a:rPr lang="en-US" sz="4000" dirty="0" smtClean="0"/>
              <a:t>Lay down four committees</a:t>
            </a:r>
          </a:p>
          <a:p>
            <a:pPr lvl="1"/>
            <a:r>
              <a:rPr lang="en-US" sz="3600" dirty="0" smtClean="0"/>
              <a:t>Ed Support</a:t>
            </a:r>
          </a:p>
          <a:p>
            <a:pPr lvl="1"/>
            <a:r>
              <a:rPr lang="en-US" sz="3600" dirty="0" smtClean="0"/>
              <a:t>Ed Studies</a:t>
            </a:r>
          </a:p>
          <a:p>
            <a:pPr lvl="1"/>
            <a:r>
              <a:rPr lang="en-US" sz="3600" dirty="0" smtClean="0"/>
              <a:t>Tech Advisory</a:t>
            </a:r>
          </a:p>
          <a:p>
            <a:pPr lvl="1"/>
            <a:r>
              <a:rPr lang="en-US" sz="3600" dirty="0" smtClean="0"/>
              <a:t>Community Life</a:t>
            </a:r>
          </a:p>
          <a:p>
            <a:endParaRPr lang="en-US" sz="4000" dirty="0"/>
          </a:p>
        </p:txBody>
      </p:sp>
    </p:spTree>
    <p:extLst>
      <p:ext uri="{BB962C8B-B14F-4D97-AF65-F5344CB8AC3E}">
        <p14:creationId xmlns:p14="http://schemas.microsoft.com/office/powerpoint/2010/main" val="88878409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165</TotalTime>
  <Words>756</Words>
  <Application>Microsoft Office PowerPoint</Application>
  <PresentationFormat>On-screen Show (4:3)</PresentationFormat>
  <Paragraphs>107</Paragraphs>
  <Slides>27</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Calibri</vt:lpstr>
      <vt:lpstr>Times New Roman</vt:lpstr>
      <vt:lpstr>Tw Cen MT</vt:lpstr>
      <vt:lpstr>Tw Cen MT Condensed</vt:lpstr>
      <vt:lpstr>Wingdings</vt:lpstr>
      <vt:lpstr>Wingdings 3</vt:lpstr>
      <vt:lpstr>Integral</vt:lpstr>
      <vt:lpstr>Making faculty service more fair, More efficient,  and more rewarding</vt:lpstr>
      <vt:lpstr>Motivations</vt:lpstr>
      <vt:lpstr>Proposal: lay down four committees</vt:lpstr>
      <vt:lpstr>Motivations committee workload</vt:lpstr>
      <vt:lpstr>Motivations How evenly balanced is the workload between different committees and service positions?</vt:lpstr>
      <vt:lpstr>PowerPoint Presentation</vt:lpstr>
      <vt:lpstr>Motivations Perceived importance of work</vt:lpstr>
      <vt:lpstr>Motivations Workload (hours per year)</vt:lpstr>
      <vt:lpstr>Proposal</vt:lpstr>
      <vt:lpstr>Follow up</vt:lpstr>
      <vt:lpstr>Ideas for new administrative structures &amp; service Rewards</vt:lpstr>
      <vt:lpstr>Motivations</vt:lpstr>
      <vt:lpstr>Increase No. of Divisions Balance Division Staffing Remove obligations from Chairs Redesign Division Head Position</vt:lpstr>
      <vt:lpstr>PowerPoint Presentation</vt:lpstr>
      <vt:lpstr>Existing  Divisions</vt:lpstr>
      <vt:lpstr>Pooled Service Rewards Earned by time served</vt:lpstr>
      <vt:lpstr>Motivations Distribution of rewards</vt:lpstr>
      <vt:lpstr>Motivations Distribution of rewards</vt:lpstr>
      <vt:lpstr>Motivations Workload (hours per year)</vt:lpstr>
      <vt:lpstr>Idea: Service credits</vt:lpstr>
      <vt:lpstr>Rewards for Extra work</vt:lpstr>
      <vt:lpstr>Baseline levels and  rewards for extra service</vt:lpstr>
      <vt:lpstr>Remove Divisional Representation from some or all committees that require it</vt:lpstr>
      <vt:lpstr>Motivations</vt:lpstr>
      <vt:lpstr>Additional benefit</vt:lpstr>
      <vt:lpstr>Idea</vt:lpstr>
      <vt:lpstr>Complications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Motivations</dc:title>
  <dc:creator>David M. Dobson</dc:creator>
  <cp:lastModifiedBy>David M. Dobson</cp:lastModifiedBy>
  <cp:revision>13</cp:revision>
  <dcterms:created xsi:type="dcterms:W3CDTF">2016-02-03T16:53:25Z</dcterms:created>
  <dcterms:modified xsi:type="dcterms:W3CDTF">2016-02-03T19:38:39Z</dcterms:modified>
</cp:coreProperties>
</file>